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slides/slide4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3" r:id="rId9"/>
    <p:sldId id="264" r:id="rId10"/>
    <p:sldId id="265" r:id="rId11"/>
    <p:sldId id="268" r:id="rId12"/>
    <p:sldId id="266" r:id="rId13"/>
    <p:sldId id="267" r:id="rId14"/>
    <p:sldId id="269" r:id="rId15"/>
    <p:sldId id="270" r:id="rId16"/>
    <p:sldId id="281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93" r:id="rId27"/>
    <p:sldId id="283" r:id="rId28"/>
    <p:sldId id="280" r:id="rId29"/>
    <p:sldId id="282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4" r:id="rId40"/>
    <p:sldId id="295" r:id="rId41"/>
    <p:sldId id="296" r:id="rId42"/>
    <p:sldId id="297" r:id="rId43"/>
    <p:sldId id="298" r:id="rId44"/>
    <p:sldId id="299" r:id="rId45"/>
  </p:sldIdLst>
  <p:sldSz cx="9224963" cy="523081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F0C3C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503" autoAdjust="0"/>
    <p:restoredTop sz="94660"/>
  </p:normalViewPr>
  <p:slideViewPr>
    <p:cSldViewPr>
      <p:cViewPr varScale="1">
        <p:scale>
          <a:sx n="163" d="100"/>
          <a:sy n="163" d="100"/>
        </p:scale>
        <p:origin x="-126" y="-132"/>
      </p:cViewPr>
      <p:guideLst>
        <p:guide orient="horz" pos="1648"/>
        <p:guide pos="290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91872" y="1624943"/>
            <a:ext cx="7841219" cy="1121234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83745" y="2964128"/>
            <a:ext cx="6457474" cy="1336763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pPr/>
              <a:t>28.04.2015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pPr/>
              <a:t>28.04.2015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88098" y="209475"/>
            <a:ext cx="2075617" cy="4463143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61248" y="209475"/>
            <a:ext cx="6073101" cy="4463143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pPr/>
              <a:t>28.04.2015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pPr/>
              <a:t>28.04.2015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8708" y="3361282"/>
            <a:ext cx="7841219" cy="1038898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8708" y="2217042"/>
            <a:ext cx="7841219" cy="11442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pPr/>
              <a:t>28.04.2015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61248" y="1220523"/>
            <a:ext cx="4074359" cy="345209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89356" y="1220523"/>
            <a:ext cx="4074359" cy="345209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pPr/>
              <a:t>28.04.2015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61248" y="1170879"/>
            <a:ext cx="4075961" cy="48796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1248" y="1658846"/>
            <a:ext cx="4075961" cy="301377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86153" y="1170879"/>
            <a:ext cx="4077562" cy="48796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86153" y="1658846"/>
            <a:ext cx="4077562" cy="301377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pPr/>
              <a:t>28.04.2015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pPr/>
              <a:t>28.04.2015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pPr/>
              <a:t>28.04.2015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1249" y="208264"/>
            <a:ext cx="3034949" cy="88633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606704" y="208264"/>
            <a:ext cx="5157011" cy="446435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61249" y="1094596"/>
            <a:ext cx="3034949" cy="357802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pPr/>
              <a:t>28.04.2015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808157" y="3661569"/>
            <a:ext cx="5534978" cy="43226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808157" y="467383"/>
            <a:ext cx="5534978" cy="313848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808157" y="4093838"/>
            <a:ext cx="5534978" cy="61389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pPr/>
              <a:t>28.04.2015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1248" y="209475"/>
            <a:ext cx="8302467" cy="8718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61248" y="1220523"/>
            <a:ext cx="8302467" cy="34520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61248" y="4848189"/>
            <a:ext cx="2152491" cy="2784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C71EC6-210F-42DE-9C53-41977AD35B3D}" type="datetimeFigureOut">
              <a:rPr lang="ru-RU" smtClean="0"/>
              <a:pPr/>
              <a:t>28.04.2015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51863" y="4848189"/>
            <a:ext cx="2921238" cy="2784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611224" y="4848189"/>
            <a:ext cx="2152491" cy="2784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36017" y="1247254"/>
            <a:ext cx="799288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u-RU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Индивидуальный проект</a:t>
            </a:r>
          </a:p>
          <a:p>
            <a:pPr algn="ctr">
              <a:lnSpc>
                <a:spcPct val="150000"/>
              </a:lnSpc>
            </a:pPr>
            <a:r>
              <a:rPr lang="ru-RU" sz="32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Arial" pitchFamily="34" charset="0"/>
                <a:cs typeface="Arial" pitchFamily="34" charset="0"/>
              </a:rPr>
              <a:t>Эмулятор космических объектов</a:t>
            </a:r>
            <a:endParaRPr lang="ru-RU" sz="32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Subtitle 4"/>
          <p:cNvSpPr txBox="1">
            <a:spLocks/>
          </p:cNvSpPr>
          <p:nvPr/>
        </p:nvSpPr>
        <p:spPr>
          <a:xfrm>
            <a:off x="2131417" y="3047454"/>
            <a:ext cx="1828800" cy="13419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ru-RU" sz="1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ea typeface="+mn-ea"/>
                <a:cs typeface="+mn-cs"/>
              </a:rPr>
              <a:t>Город:</a:t>
            </a:r>
          </a:p>
          <a:p>
            <a:pPr marL="342900" marR="0" lvl="0" indent="-34290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ru-RU" sz="1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ea typeface="+mn-ea"/>
                <a:cs typeface="+mn-cs"/>
              </a:rPr>
              <a:t>Площадка:</a:t>
            </a:r>
          </a:p>
          <a:p>
            <a:pPr marL="342900" marR="0" lvl="0" indent="-34290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ru-RU" sz="1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ea typeface="+mn-ea"/>
                <a:cs typeface="+mn-cs"/>
              </a:rPr>
              <a:t>Учащийся:</a:t>
            </a:r>
          </a:p>
          <a:p>
            <a:pPr marL="342900" marR="0" lvl="0" indent="-34290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ru-RU" sz="1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ea typeface="+mn-ea"/>
                <a:cs typeface="+mn-cs"/>
              </a:rPr>
              <a:t>Преподаватель:</a:t>
            </a:r>
          </a:p>
          <a:p>
            <a:pPr marL="342900" marR="0" lvl="0" indent="-34290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ru-RU" sz="1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ea typeface="+mn-ea"/>
                <a:cs typeface="+mn-cs"/>
              </a:rPr>
              <a:t>Дата: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tx2">
                  <a:lumMod val="75000"/>
                </a:schemeClr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9" name="Subtitle 4"/>
          <p:cNvSpPr txBox="1">
            <a:spLocks/>
          </p:cNvSpPr>
          <p:nvPr/>
        </p:nvSpPr>
        <p:spPr>
          <a:xfrm>
            <a:off x="4036417" y="3047454"/>
            <a:ext cx="3429000" cy="13419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ru-RU" sz="1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ea typeface="+mn-ea"/>
                <a:cs typeface="+mn-cs"/>
              </a:rPr>
              <a:t>Хабаровск</a:t>
            </a:r>
            <a:endParaRPr lang="ru-RU" sz="1400" b="1" dirty="0" smtClean="0">
              <a:solidFill>
                <a:schemeClr val="tx2">
                  <a:lumMod val="75000"/>
                </a:schemeClr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ru-RU" sz="1400" b="1" i="0" u="none" strike="noStrike" kern="1200" cap="none" spc="0" normalizeH="0" noProof="0" dirty="0" smtClean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ea typeface="+mn-ea"/>
                <a:cs typeface="+mn-cs"/>
              </a:rPr>
              <a:t>МБОУ </a:t>
            </a:r>
            <a:r>
              <a:rPr lang="en-US" sz="1400" b="1" noProof="0" dirty="0" smtClean="0">
                <a:solidFill>
                  <a:schemeClr val="tx2">
                    <a:lumMod val="75000"/>
                  </a:schemeClr>
                </a:solidFill>
              </a:rPr>
              <a:t>“</a:t>
            </a:r>
            <a:r>
              <a:rPr lang="ru-RU" sz="1400" b="1" noProof="0" dirty="0" smtClean="0">
                <a:solidFill>
                  <a:schemeClr val="tx2">
                    <a:lumMod val="75000"/>
                  </a:schemeClr>
                </a:solidFill>
              </a:rPr>
              <a:t>Математический лицей</a:t>
            </a:r>
            <a:r>
              <a:rPr lang="en-US" sz="1400" b="1" noProof="0" dirty="0" smtClean="0">
                <a:solidFill>
                  <a:schemeClr val="tx2">
                    <a:lumMod val="75000"/>
                  </a:schemeClr>
                </a:solidFill>
              </a:rPr>
              <a:t>”</a:t>
            </a:r>
            <a:endParaRPr lang="ru-RU" sz="1400" b="1" noProof="0" dirty="0" smtClean="0">
              <a:solidFill>
                <a:schemeClr val="tx2">
                  <a:lumMod val="75000"/>
                </a:schemeClr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ru-RU" sz="1400" b="1" i="0" u="none" strike="noStrike" kern="1200" cap="none" spc="0" normalizeH="0" noProof="0" dirty="0" smtClean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ea typeface="+mn-ea"/>
                <a:cs typeface="+mn-cs"/>
              </a:rPr>
              <a:t>Кузнецов Михаил</a:t>
            </a:r>
            <a:endParaRPr lang="ru-RU" sz="1400" b="1" dirty="0" smtClean="0">
              <a:solidFill>
                <a:schemeClr val="tx2">
                  <a:lumMod val="75000"/>
                </a:schemeClr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ru-RU" sz="14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ea typeface="+mn-ea"/>
                <a:cs typeface="+mn-cs"/>
              </a:rPr>
              <a:t>Пономарчук</a:t>
            </a:r>
            <a:r>
              <a:rPr kumimoji="0" lang="ru-RU" sz="1400" b="1" i="0" u="none" strike="noStrike" kern="1200" cap="none" spc="0" normalizeH="0" noProof="0" dirty="0" smtClean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ea typeface="+mn-ea"/>
                <a:cs typeface="+mn-cs"/>
              </a:rPr>
              <a:t> Ю.В.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ru-RU" sz="1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ea typeface="+mn-ea"/>
                <a:cs typeface="+mn-cs"/>
              </a:rPr>
              <a:t>29</a:t>
            </a:r>
            <a:r>
              <a:rPr kumimoji="0" lang="ru-RU" sz="1400" b="1" i="0" u="none" strike="noStrike" kern="1200" cap="none" spc="0" normalizeH="0" noProof="0" dirty="0" smtClean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ea typeface="+mn-ea"/>
                <a:cs typeface="+mn-cs"/>
              </a:rPr>
              <a:t> апреля </a:t>
            </a:r>
            <a:r>
              <a:rPr kumimoji="0" lang="ru-RU" sz="1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ea typeface="+mn-ea"/>
                <a:cs typeface="+mn-cs"/>
              </a:rPr>
              <a:t>2015г.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tx2">
                  <a:lumMod val="75000"/>
                </a:schemeClr>
              </a:solidFill>
              <a:effectLst/>
              <a:uLnTx/>
              <a:uFillTx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67235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36017" y="1247254"/>
            <a:ext cx="82089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b="1" dirty="0" smtClean="0"/>
              <a:t>Требования к программному обеспечению</a:t>
            </a:r>
            <a:endParaRPr lang="ru-RU" sz="3200" b="1" dirty="0"/>
          </a:p>
        </p:txBody>
      </p:sp>
      <p:sp>
        <p:nvSpPr>
          <p:cNvPr id="3" name="Subtitle 4"/>
          <p:cNvSpPr txBox="1">
            <a:spLocks/>
          </p:cNvSpPr>
          <p:nvPr/>
        </p:nvSpPr>
        <p:spPr>
          <a:xfrm>
            <a:off x="940073" y="1967334"/>
            <a:ext cx="6840760" cy="7078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rtlCol="0">
            <a:spAutoFit/>
          </a:bodyPr>
          <a:lstStyle/>
          <a:p>
            <a:pPr lvl="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ru-RU" sz="2000" dirty="0" smtClean="0">
                <a:solidFill>
                  <a:schemeClr val="tx2">
                    <a:lumMod val="75000"/>
                  </a:schemeClr>
                </a:solidFill>
              </a:rPr>
              <a:t>Проект должен быть полностью работоспособным на </a:t>
            </a:r>
            <a:r>
              <a:rPr lang="en-US" sz="2000" dirty="0" smtClean="0">
                <a:solidFill>
                  <a:schemeClr val="tx2">
                    <a:lumMod val="75000"/>
                  </a:schemeClr>
                </a:solidFill>
              </a:rPr>
              <a:t>android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36017" y="2759422"/>
            <a:ext cx="820891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b="1" dirty="0" smtClean="0"/>
              <a:t>Требования к лингвистическому обеспечению</a:t>
            </a:r>
            <a:endParaRPr lang="ru-RU" sz="3200" b="1" dirty="0"/>
          </a:p>
        </p:txBody>
      </p:sp>
      <p:sp>
        <p:nvSpPr>
          <p:cNvPr id="5" name="Subtitle 4"/>
          <p:cNvSpPr txBox="1">
            <a:spLocks/>
          </p:cNvSpPr>
          <p:nvPr/>
        </p:nvSpPr>
        <p:spPr>
          <a:xfrm>
            <a:off x="940073" y="3911550"/>
            <a:ext cx="6840760" cy="400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rtlCol="0">
            <a:spAutoFit/>
          </a:bodyPr>
          <a:lstStyle/>
          <a:p>
            <a:pPr lvl="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ru-RU" sz="2000" dirty="0" smtClean="0">
                <a:solidFill>
                  <a:schemeClr val="tx2">
                    <a:lumMod val="75000"/>
                  </a:schemeClr>
                </a:solidFill>
              </a:rPr>
              <a:t>Проект должен выполняться на русском языке</a:t>
            </a:r>
            <a:endParaRPr lang="en-US" sz="2000" dirty="0" smtClean="0">
              <a:solidFill>
                <a:schemeClr val="tx2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64009" y="887214"/>
            <a:ext cx="8208912" cy="658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u-RU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Идея</a:t>
            </a:r>
          </a:p>
        </p:txBody>
      </p:sp>
      <p:sp>
        <p:nvSpPr>
          <p:cNvPr id="3" name="Subtitle 4"/>
          <p:cNvSpPr txBox="1">
            <a:spLocks/>
          </p:cNvSpPr>
          <p:nvPr/>
        </p:nvSpPr>
        <p:spPr>
          <a:xfrm>
            <a:off x="1084089" y="1967334"/>
            <a:ext cx="6840760" cy="12003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rtlCol="0">
            <a:spAutoFit/>
          </a:bodyPr>
          <a:lstStyle/>
          <a:p>
            <a:pPr lvl="0" algn="ctr">
              <a:spcBef>
                <a:spcPct val="20000"/>
              </a:spcBef>
              <a:defRPr/>
            </a:pPr>
            <a:r>
              <a:rPr lang="ru-RU" sz="2400" dirty="0" smtClean="0">
                <a:solidFill>
                  <a:schemeClr val="tx2">
                    <a:lumMod val="75000"/>
                  </a:schemeClr>
                </a:solidFill>
              </a:rPr>
              <a:t>Разработать учебный проект, позволяющий наиболее быстро и эффективно усвоить знания относительно солнечной системы. </a:t>
            </a:r>
            <a:endParaRPr lang="en-US" sz="2400" dirty="0" smtClean="0">
              <a:solidFill>
                <a:schemeClr val="tx2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7985" y="887214"/>
            <a:ext cx="8208912" cy="658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u-RU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Эскизы</a:t>
            </a:r>
          </a:p>
        </p:txBody>
      </p:sp>
      <p:pic>
        <p:nvPicPr>
          <p:cNvPr id="1026" name="Picture 2" descr="Раскраска планеты Детские раскраски, распечатать, скачать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96057" y="1823318"/>
            <a:ext cx="2664296" cy="31820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27" name="Picture 3" descr="C:\Users\Костя\Pictures\sunsystem-bw-rus-1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52441" y="2039342"/>
            <a:ext cx="4462434" cy="26986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64009" y="887214"/>
            <a:ext cx="8208912" cy="658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u-RU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Описание проекта</a:t>
            </a:r>
          </a:p>
        </p:txBody>
      </p:sp>
      <p:sp>
        <p:nvSpPr>
          <p:cNvPr id="5" name="Subtitle 4"/>
          <p:cNvSpPr txBox="1">
            <a:spLocks/>
          </p:cNvSpPr>
          <p:nvPr/>
        </p:nvSpPr>
        <p:spPr>
          <a:xfrm>
            <a:off x="1228105" y="1607294"/>
            <a:ext cx="6840760" cy="28623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rtlCol="0">
            <a:spAutoFit/>
          </a:bodyPr>
          <a:lstStyle/>
          <a:p>
            <a:pPr lvl="0">
              <a:spcBef>
                <a:spcPct val="20000"/>
              </a:spcBef>
              <a:defRPr/>
            </a:pPr>
            <a:r>
              <a:rPr lang="ru-RU" sz="2000" dirty="0" smtClean="0">
                <a:solidFill>
                  <a:schemeClr val="tx2">
                    <a:lumMod val="75000"/>
                  </a:schemeClr>
                </a:solidFill>
              </a:rPr>
              <a:t>Мой проект основан на принципах работы солнечной системы. В виртуальном пространстве, в космосе, вокруг Солнца вращаются 9 планет солнечной системы:</a:t>
            </a:r>
            <a:r>
              <a:rPr lang="ru-RU" sz="2000" b="1" dirty="0" smtClean="0"/>
              <a:t> </a:t>
            </a:r>
            <a:r>
              <a:rPr lang="ru-RU" sz="2000" dirty="0" smtClean="0">
                <a:solidFill>
                  <a:schemeClr val="tx2">
                    <a:lumMod val="75000"/>
                  </a:schemeClr>
                </a:solidFill>
              </a:rPr>
              <a:t>Меркурий, Венера, Земля, Марс, Юпитер, Сатурн, Уран, Нептун, Плутон. Каждое из звёздных тел имеет собственный сидерический период вращения, орбитальную скорость, наклон оси, полярное сжатие, экваториальный радиус и период вращения. Некоторые планеты ,такие как Уран и Сатурн имеют кольца.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08025" y="1247254"/>
            <a:ext cx="8208912" cy="11318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u-RU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Рассмотрев данное ТЗ и проанализировав его разделы, можно отметить отсутствие одного раздела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668265" y="2759422"/>
            <a:ext cx="48245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ru-RU" sz="2000" dirty="0" smtClean="0">
                <a:solidFill>
                  <a:schemeClr val="tx2">
                    <a:lumMod val="75000"/>
                  </a:schemeClr>
                </a:solidFill>
              </a:rPr>
              <a:t>Требования к целям проекта</a:t>
            </a:r>
            <a:endParaRPr lang="ru-RU" sz="20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64009" y="887214"/>
            <a:ext cx="8208912" cy="658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u-RU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Моделирование предметной области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19993" y="1535286"/>
            <a:ext cx="82089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err="1" smtClean="0"/>
              <a:t>Pipleline</a:t>
            </a:r>
            <a:r>
              <a:rPr lang="en-US" sz="3200" b="1" dirty="0" smtClean="0"/>
              <a:t> </a:t>
            </a:r>
            <a:r>
              <a:rPr lang="ru-RU" sz="3200" b="1" dirty="0" smtClean="0"/>
              <a:t>и </a:t>
            </a:r>
            <a:r>
              <a:rPr lang="en-US" sz="3200" b="1" dirty="0" smtClean="0"/>
              <a:t>Coordinates </a:t>
            </a:r>
            <a:r>
              <a:rPr lang="en-US" sz="3200" b="1" dirty="0" err="1" smtClean="0"/>
              <a:t>Tranformations</a:t>
            </a:r>
            <a:endParaRPr lang="ru-RU" sz="3200" b="1" dirty="0"/>
          </a:p>
        </p:txBody>
      </p:sp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8065" y="2183358"/>
            <a:ext cx="3072792" cy="27719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458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28505" y="2183358"/>
            <a:ext cx="3590576" cy="272194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9993" y="1103238"/>
            <a:ext cx="82089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b="1" dirty="0" err="1" smtClean="0"/>
              <a:t>Сфера.Вершины</a:t>
            </a:r>
            <a:endParaRPr lang="ru-RU" sz="3200" b="1" dirty="0"/>
          </a:p>
        </p:txBody>
      </p:sp>
      <p:sp>
        <p:nvSpPr>
          <p:cNvPr id="4" name="Subtitle 4"/>
          <p:cNvSpPr txBox="1">
            <a:spLocks/>
          </p:cNvSpPr>
          <p:nvPr/>
        </p:nvSpPr>
        <p:spPr>
          <a:xfrm>
            <a:off x="1156097" y="1895326"/>
            <a:ext cx="6912768" cy="19389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rtlCol="0">
            <a:spAutoFit/>
          </a:bodyPr>
          <a:lstStyle/>
          <a:p>
            <a:pPr lvl="0">
              <a:spcBef>
                <a:spcPct val="20000"/>
              </a:spcBef>
              <a:defRPr/>
            </a:pPr>
            <a:r>
              <a:rPr lang="ru-RU" sz="2000" dirty="0" smtClean="0">
                <a:solidFill>
                  <a:schemeClr val="tx2">
                    <a:lumMod val="75000"/>
                  </a:schemeClr>
                </a:solidFill>
              </a:rPr>
              <a:t>Сфера, как и любой объект в 3</a:t>
            </a:r>
            <a:r>
              <a:rPr lang="en-US" sz="2000" dirty="0" smtClean="0">
                <a:solidFill>
                  <a:schemeClr val="tx2">
                    <a:lumMod val="75000"/>
                  </a:schemeClr>
                </a:solidFill>
              </a:rPr>
              <a:t>D</a:t>
            </a:r>
            <a:r>
              <a:rPr lang="ru-RU" sz="2000" dirty="0" smtClean="0">
                <a:solidFill>
                  <a:schemeClr val="tx2">
                    <a:lumMod val="75000"/>
                  </a:schemeClr>
                </a:solidFill>
              </a:rPr>
              <a:t> состоит из точек. Их координаты задаются с помощью цикла на основе математических функций. Вершины соединяются способом </a:t>
            </a:r>
            <a:r>
              <a:rPr lang="en-US" sz="2000" dirty="0" smtClean="0">
                <a:solidFill>
                  <a:schemeClr val="tx2">
                    <a:lumMod val="75000"/>
                  </a:schemeClr>
                </a:solidFill>
              </a:rPr>
              <a:t>GL_TRIANGLE_STRIP</a:t>
            </a:r>
            <a:r>
              <a:rPr lang="ru-RU" sz="2000" dirty="0" smtClean="0">
                <a:solidFill>
                  <a:schemeClr val="tx2">
                    <a:lumMod val="75000"/>
                  </a:schemeClr>
                </a:solidFill>
              </a:rPr>
              <a:t>. После чего данный сохраняются и посылаются в буфер данных, который </a:t>
            </a:r>
            <a:r>
              <a:rPr lang="en-US" sz="2000" dirty="0" smtClean="0">
                <a:solidFill>
                  <a:schemeClr val="tx2">
                    <a:lumMod val="75000"/>
                  </a:schemeClr>
                </a:solidFill>
              </a:rPr>
              <a:t>OpenGL </a:t>
            </a:r>
            <a:r>
              <a:rPr lang="ru-RU" sz="2000" dirty="0" smtClean="0">
                <a:solidFill>
                  <a:schemeClr val="tx2">
                    <a:lumMod val="75000"/>
                  </a:schemeClr>
                </a:solidFill>
              </a:rPr>
              <a:t>может обработать.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3" name="Picture 3" descr="D:\Мишина папка\Презентации\Screenshot_2015-04-28-19-19-5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32161" y="1319262"/>
            <a:ext cx="5616624" cy="331236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TextBox 3"/>
          <p:cNvSpPr txBox="1"/>
          <p:nvPr/>
        </p:nvSpPr>
        <p:spPr>
          <a:xfrm>
            <a:off x="1804169" y="4703638"/>
            <a:ext cx="5472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GL_POINTS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804169" y="4703638"/>
            <a:ext cx="5472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GL_LINE_STRIP</a:t>
            </a:r>
            <a:endParaRPr lang="ru-RU" dirty="0"/>
          </a:p>
        </p:txBody>
      </p:sp>
      <p:pic>
        <p:nvPicPr>
          <p:cNvPr id="26627" name="Picture 3" descr="D:\Мишина папка\Презентации\Screenshot_2015-04-28-19-26-54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32161" y="1319262"/>
            <a:ext cx="5655274" cy="324036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804169" y="4703638"/>
            <a:ext cx="5472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GL_POINTS</a:t>
            </a:r>
            <a:endParaRPr lang="ru-RU" dirty="0"/>
          </a:p>
        </p:txBody>
      </p:sp>
      <p:pic>
        <p:nvPicPr>
          <p:cNvPr id="27650" name="Picture 2" descr="D:\Мишина папка\Презентации\Screenshot_2015-04-28-19-20-41.png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1732161" y="1319262"/>
            <a:ext cx="5640626" cy="331236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4"/>
          <p:cNvSpPr txBox="1">
            <a:spLocks/>
          </p:cNvSpPr>
          <p:nvPr/>
        </p:nvSpPr>
        <p:spPr>
          <a:xfrm>
            <a:off x="1012081" y="1679302"/>
            <a:ext cx="3429000" cy="2332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ru-RU" sz="1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ea typeface="+mn-ea"/>
                <a:cs typeface="+mn-cs"/>
              </a:rPr>
              <a:t> Поставленная</a:t>
            </a:r>
            <a:r>
              <a:rPr kumimoji="0" lang="ru-RU" sz="1400" b="1" i="0" u="none" strike="noStrike" kern="1200" cap="none" spc="0" normalizeH="0" noProof="0" dirty="0" smtClean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ea typeface="+mn-ea"/>
                <a:cs typeface="+mn-cs"/>
              </a:rPr>
              <a:t> цель: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ru-RU" sz="1400" dirty="0" smtClean="0">
                <a:solidFill>
                  <a:schemeClr val="tx2">
                    <a:lumMod val="75000"/>
                  </a:schemeClr>
                </a:solidFill>
              </a:rPr>
              <a:t>Создать эмулятор космических объектов</a:t>
            </a:r>
            <a:endParaRPr kumimoji="0" lang="ru-RU" sz="1400" i="0" u="none" strike="noStrike" kern="1200" cap="none" spc="0" normalizeH="0" noProof="0" dirty="0" smtClean="0">
              <a:ln>
                <a:noFill/>
              </a:ln>
              <a:solidFill>
                <a:schemeClr val="tx2">
                  <a:lumMod val="75000"/>
                </a:schemeClr>
              </a:solidFill>
              <a:effectLst/>
              <a:uLnTx/>
              <a:uFillTx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ru-RU" sz="1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ru-RU" sz="1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ea typeface="+mn-ea"/>
                <a:cs typeface="+mn-cs"/>
              </a:rPr>
              <a:t>Поставленная</a:t>
            </a:r>
            <a:r>
              <a:rPr kumimoji="0" lang="ru-RU" sz="1400" b="1" i="0" u="none" strike="noStrike" kern="1200" cap="none" spc="0" normalizeH="0" noProof="0" dirty="0" smtClean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ea typeface="+mn-ea"/>
                <a:cs typeface="+mn-cs"/>
              </a:rPr>
              <a:t> задача: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ru-RU" sz="1400" baseline="0" dirty="0" smtClean="0">
                <a:solidFill>
                  <a:schemeClr val="tx2">
                    <a:lumMod val="75000"/>
                  </a:schemeClr>
                </a:solidFill>
              </a:rPr>
              <a:t>Реализовать</a:t>
            </a:r>
            <a:r>
              <a:rPr lang="ru-RU" sz="1400" dirty="0" smtClean="0">
                <a:solidFill>
                  <a:schemeClr val="tx2">
                    <a:lumMod val="75000"/>
                  </a:schemeClr>
                </a:solidFill>
              </a:rPr>
              <a:t> 3</a:t>
            </a:r>
            <a:r>
              <a:rPr lang="en-US" sz="1400" dirty="0" smtClean="0">
                <a:solidFill>
                  <a:schemeClr val="tx2">
                    <a:lumMod val="75000"/>
                  </a:schemeClr>
                </a:solidFill>
              </a:rPr>
              <a:t>D </a:t>
            </a:r>
            <a:r>
              <a:rPr lang="ru-RU" sz="1400" dirty="0" smtClean="0">
                <a:solidFill>
                  <a:schemeClr val="tx2">
                    <a:lumMod val="75000"/>
                  </a:schemeClr>
                </a:solidFill>
              </a:rPr>
              <a:t>пространство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ru-RU" sz="1400" dirty="0" smtClean="0">
                <a:solidFill>
                  <a:schemeClr val="tx2">
                    <a:lumMod val="75000"/>
                  </a:schemeClr>
                </a:solidFill>
              </a:rPr>
              <a:t>Создать сферу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ru-RU" sz="1400" dirty="0" smtClean="0">
                <a:solidFill>
                  <a:schemeClr val="tx2">
                    <a:lumMod val="75000"/>
                  </a:schemeClr>
                </a:solidFill>
              </a:rPr>
              <a:t>Создать визуальные эффекты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ru-RU" sz="1400" dirty="0" smtClean="0">
                <a:solidFill>
                  <a:schemeClr val="tx2">
                    <a:lumMod val="75000"/>
                  </a:schemeClr>
                </a:solidFill>
              </a:rPr>
              <a:t>Обеспечить взаимодействие пользователя с экраном</a:t>
            </a:r>
          </a:p>
        </p:txBody>
      </p:sp>
      <p:pic>
        <p:nvPicPr>
          <p:cNvPr id="3074" name="Picture 2" descr="Монетизируем блог. . Ставим цели и задачи заработать на своем блоге. . Как я монетизировал свой блог!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16537" y="1463278"/>
            <a:ext cx="3015634" cy="263730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1385731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804169" y="4703638"/>
            <a:ext cx="5472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GL_LINE_STRIP</a:t>
            </a:r>
            <a:endParaRPr lang="ru-RU" dirty="0"/>
          </a:p>
        </p:txBody>
      </p:sp>
      <p:pic>
        <p:nvPicPr>
          <p:cNvPr id="28674" name="Picture 2" descr="D:\Мишина папка\Презентации\Screenshot_2015-04-28-19-27-54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32161" y="1319261"/>
            <a:ext cx="5632626" cy="331236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804169" y="4703638"/>
            <a:ext cx="5472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GL_LINE_STRIP</a:t>
            </a:r>
            <a:endParaRPr lang="ru-RU" dirty="0"/>
          </a:p>
        </p:txBody>
      </p:sp>
      <p:pic>
        <p:nvPicPr>
          <p:cNvPr id="29698" name="Picture 2" descr="D:\Мишина папка\Презентации\Screenshot_2015-04-28-19-28-15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32161" y="1391270"/>
            <a:ext cx="5616624" cy="31593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9993" y="1103238"/>
            <a:ext cx="82089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b="1" dirty="0" err="1" smtClean="0"/>
              <a:t>Сфера.Атрибуты</a:t>
            </a:r>
            <a:r>
              <a:rPr lang="ru-RU" sz="3200" b="1" dirty="0" smtClean="0"/>
              <a:t> </a:t>
            </a:r>
            <a:r>
              <a:rPr lang="ru-RU" sz="3200" b="1" dirty="0" err="1" smtClean="0"/>
              <a:t>вершин.Цвет</a:t>
            </a:r>
            <a:endParaRPr lang="ru-RU" sz="3200" b="1" dirty="0"/>
          </a:p>
        </p:txBody>
      </p:sp>
      <p:sp>
        <p:nvSpPr>
          <p:cNvPr id="4" name="Subtitle 4"/>
          <p:cNvSpPr txBox="1">
            <a:spLocks/>
          </p:cNvSpPr>
          <p:nvPr/>
        </p:nvSpPr>
        <p:spPr>
          <a:xfrm>
            <a:off x="1084089" y="1823318"/>
            <a:ext cx="6912768" cy="16312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rtlCol="0">
            <a:spAutoFit/>
          </a:bodyPr>
          <a:lstStyle/>
          <a:p>
            <a:pPr lvl="0">
              <a:spcBef>
                <a:spcPct val="20000"/>
              </a:spcBef>
              <a:defRPr/>
            </a:pPr>
            <a:r>
              <a:rPr lang="ru-RU" sz="2000" dirty="0" smtClean="0">
                <a:solidFill>
                  <a:schemeClr val="tx2">
                    <a:lumMod val="75000"/>
                  </a:schemeClr>
                </a:solidFill>
              </a:rPr>
              <a:t>У каждой вершины есть свой цвет, он задаётся с помощью различных </a:t>
            </a:r>
            <a:r>
              <a:rPr lang="ru-RU" sz="2000" dirty="0" smtClean="0">
                <a:solidFill>
                  <a:schemeClr val="tx2">
                    <a:lumMod val="75000"/>
                  </a:schemeClr>
                </a:solidFill>
              </a:rPr>
              <a:t>цветовых </a:t>
            </a:r>
            <a:r>
              <a:rPr lang="ru-RU" sz="2000" dirty="0" smtClean="0">
                <a:solidFill>
                  <a:schemeClr val="tx2">
                    <a:lumMod val="75000"/>
                  </a:schemeClr>
                </a:solidFill>
              </a:rPr>
              <a:t>моделей: </a:t>
            </a:r>
            <a:r>
              <a:rPr lang="en-US" sz="2000" dirty="0" smtClean="0">
                <a:solidFill>
                  <a:schemeClr val="tx2">
                    <a:lumMod val="75000"/>
                  </a:schemeClr>
                </a:solidFill>
              </a:rPr>
              <a:t>RGB, CMYK, HSV, </a:t>
            </a:r>
            <a:r>
              <a:rPr lang="ru-RU" sz="2000" dirty="0" smtClean="0">
                <a:solidFill>
                  <a:schemeClr val="tx2">
                    <a:lumMod val="75000"/>
                  </a:schemeClr>
                </a:solidFill>
              </a:rPr>
              <a:t>или менее популярной </a:t>
            </a:r>
            <a:r>
              <a:rPr lang="en-US" sz="2000" dirty="0" err="1" smtClean="0">
                <a:solidFill>
                  <a:schemeClr val="tx2">
                    <a:lumMod val="75000"/>
                  </a:schemeClr>
                </a:solidFill>
              </a:rPr>
              <a:t>Crayola</a:t>
            </a:r>
            <a:r>
              <a:rPr lang="en-US" sz="2000" dirty="0" smtClean="0">
                <a:solidFill>
                  <a:schemeClr val="tx2">
                    <a:lumMod val="75000"/>
                  </a:schemeClr>
                </a:solidFill>
              </a:rPr>
              <a:t> model</a:t>
            </a:r>
            <a:r>
              <a:rPr lang="ru-RU" sz="2000" dirty="0" smtClean="0">
                <a:solidFill>
                  <a:schemeClr val="tx2">
                    <a:lumMod val="75000"/>
                  </a:schemeClr>
                </a:solidFill>
              </a:rPr>
              <a:t>. Если взять 3 вершины и присвоить им разное значение цвета </a:t>
            </a:r>
            <a:r>
              <a:rPr lang="ru-RU" sz="2000" dirty="0" smtClean="0">
                <a:solidFill>
                  <a:schemeClr val="tx2">
                    <a:lumMod val="75000"/>
                  </a:schemeClr>
                </a:solidFill>
              </a:rPr>
              <a:t>то </a:t>
            </a:r>
            <a:r>
              <a:rPr lang="ru-RU" sz="2000" dirty="0" smtClean="0">
                <a:solidFill>
                  <a:schemeClr val="tx2">
                    <a:lumMod val="75000"/>
                  </a:schemeClr>
                </a:solidFill>
              </a:rPr>
              <a:t>цвет каждой точки поверхности будет складываться из значений цвета вершин.</a:t>
            </a:r>
          </a:p>
        </p:txBody>
      </p:sp>
      <p:pic>
        <p:nvPicPr>
          <p:cNvPr id="30722" name="Picture 2" descr="C:\Users\Костя\Pictures\Glfw-spin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52241" y="1103238"/>
            <a:ext cx="4111621" cy="35417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07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9993" y="1103238"/>
            <a:ext cx="82089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b="1" dirty="0" err="1" smtClean="0"/>
              <a:t>Сфера.Атрибуты</a:t>
            </a:r>
            <a:r>
              <a:rPr lang="ru-RU" sz="3200" b="1" dirty="0" smtClean="0"/>
              <a:t> </a:t>
            </a:r>
            <a:r>
              <a:rPr lang="ru-RU" sz="3200" b="1" dirty="0" err="1" smtClean="0"/>
              <a:t>вершин.Нормаль</a:t>
            </a:r>
            <a:endParaRPr lang="ru-RU" sz="3200" b="1" dirty="0"/>
          </a:p>
        </p:txBody>
      </p:sp>
      <p:sp>
        <p:nvSpPr>
          <p:cNvPr id="3" name="Subtitle 4"/>
          <p:cNvSpPr txBox="1">
            <a:spLocks/>
          </p:cNvSpPr>
          <p:nvPr/>
        </p:nvSpPr>
        <p:spPr>
          <a:xfrm>
            <a:off x="1084089" y="1823318"/>
            <a:ext cx="6912768" cy="7078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rtlCol="0">
            <a:spAutoFit/>
          </a:bodyPr>
          <a:lstStyle/>
          <a:p>
            <a:pPr lvl="0">
              <a:spcBef>
                <a:spcPct val="20000"/>
              </a:spcBef>
              <a:defRPr/>
            </a:pPr>
            <a:r>
              <a:rPr lang="ru-RU" sz="2000" dirty="0" smtClean="0">
                <a:solidFill>
                  <a:schemeClr val="tx2">
                    <a:lumMod val="75000"/>
                  </a:schemeClr>
                </a:solidFill>
              </a:rPr>
              <a:t>Нормаль-это вектор, у которого указываются координаты начала и конца. Он необходим , чтобы создать освещение.  </a:t>
            </a:r>
          </a:p>
        </p:txBody>
      </p:sp>
      <p:pic>
        <p:nvPicPr>
          <p:cNvPr id="3174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8025" y="2903438"/>
            <a:ext cx="3331125" cy="166416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174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396457" y="2687414"/>
            <a:ext cx="4254326" cy="223224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1749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36017" y="383158"/>
            <a:ext cx="8247562" cy="463925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1750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36017" y="383158"/>
            <a:ext cx="8208912" cy="461751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17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17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9993" y="1103238"/>
            <a:ext cx="82089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b="1" dirty="0" err="1" smtClean="0"/>
              <a:t>Сфера.Атрибуты</a:t>
            </a:r>
            <a:r>
              <a:rPr lang="ru-RU" sz="3200" b="1" dirty="0" smtClean="0"/>
              <a:t> </a:t>
            </a:r>
            <a:r>
              <a:rPr lang="ru-RU" sz="3200" b="1" dirty="0" err="1" smtClean="0"/>
              <a:t>вершин.Текстура</a:t>
            </a:r>
            <a:endParaRPr lang="ru-RU" sz="3200" b="1" dirty="0"/>
          </a:p>
        </p:txBody>
      </p:sp>
      <p:sp>
        <p:nvSpPr>
          <p:cNvPr id="3" name="Subtitle 4"/>
          <p:cNvSpPr txBox="1">
            <a:spLocks/>
          </p:cNvSpPr>
          <p:nvPr/>
        </p:nvSpPr>
        <p:spPr>
          <a:xfrm>
            <a:off x="1084089" y="1823318"/>
            <a:ext cx="6912768" cy="19389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rtlCol="0">
            <a:spAutoFit/>
          </a:bodyPr>
          <a:lstStyle/>
          <a:p>
            <a:pPr lvl="0">
              <a:spcBef>
                <a:spcPct val="20000"/>
              </a:spcBef>
              <a:defRPr/>
            </a:pPr>
            <a:r>
              <a:rPr lang="ru-RU" sz="2000" dirty="0" smtClean="0">
                <a:solidFill>
                  <a:schemeClr val="tx2">
                    <a:lumMod val="75000"/>
                  </a:schemeClr>
                </a:solidFill>
              </a:rPr>
              <a:t>Каждая вершина может иметь или не иметь </a:t>
            </a:r>
            <a:r>
              <a:rPr lang="ru-RU" sz="2000" dirty="0" err="1" smtClean="0">
                <a:solidFill>
                  <a:schemeClr val="tx2">
                    <a:lumMod val="75000"/>
                  </a:schemeClr>
                </a:solidFill>
              </a:rPr>
              <a:t>текустурные</a:t>
            </a:r>
            <a:r>
              <a:rPr lang="ru-RU" sz="2000" dirty="0" smtClean="0">
                <a:solidFill>
                  <a:schemeClr val="tx2">
                    <a:lumMod val="75000"/>
                  </a:schemeClr>
                </a:solidFill>
              </a:rPr>
              <a:t> координаты. Привычный нам оси </a:t>
            </a:r>
            <a:r>
              <a:rPr lang="en-US" sz="2000" dirty="0" smtClean="0">
                <a:solidFill>
                  <a:schemeClr val="tx2">
                    <a:lumMod val="75000"/>
                  </a:schemeClr>
                </a:solidFill>
              </a:rPr>
              <a:t>XY </a:t>
            </a:r>
            <a:r>
              <a:rPr lang="ru-RU" sz="2000" dirty="0" smtClean="0">
                <a:solidFill>
                  <a:schemeClr val="tx2">
                    <a:lumMod val="75000"/>
                  </a:schemeClr>
                </a:solidFill>
              </a:rPr>
              <a:t>в декартовой системе обозначаются как </a:t>
            </a:r>
            <a:r>
              <a:rPr lang="en-US" sz="2000" dirty="0" smtClean="0">
                <a:solidFill>
                  <a:schemeClr val="tx2">
                    <a:lumMod val="75000"/>
                  </a:schemeClr>
                </a:solidFill>
              </a:rPr>
              <a:t>ST </a:t>
            </a:r>
            <a:r>
              <a:rPr lang="ru-RU" sz="2000" dirty="0" smtClean="0">
                <a:solidFill>
                  <a:schemeClr val="tx2">
                    <a:lumMod val="75000"/>
                  </a:schemeClr>
                </a:solidFill>
              </a:rPr>
              <a:t>на изображение. Чтобы </a:t>
            </a:r>
            <a:r>
              <a:rPr lang="en-US" sz="2000" dirty="0" smtClean="0">
                <a:solidFill>
                  <a:schemeClr val="tx2">
                    <a:lumMod val="75000"/>
                  </a:schemeClr>
                </a:solidFill>
              </a:rPr>
              <a:t>“</a:t>
            </a:r>
            <a:r>
              <a:rPr lang="ru-RU" sz="2000" dirty="0" smtClean="0">
                <a:solidFill>
                  <a:schemeClr val="tx2">
                    <a:lumMod val="75000"/>
                  </a:schemeClr>
                </a:solidFill>
              </a:rPr>
              <a:t>прикрепить</a:t>
            </a:r>
            <a:r>
              <a:rPr lang="en-US" sz="2000" dirty="0" smtClean="0">
                <a:solidFill>
                  <a:schemeClr val="tx2">
                    <a:lumMod val="75000"/>
                  </a:schemeClr>
                </a:solidFill>
              </a:rPr>
              <a:t>”</a:t>
            </a:r>
            <a:r>
              <a:rPr lang="ru-RU" sz="2000" dirty="0" smtClean="0">
                <a:solidFill>
                  <a:schemeClr val="tx2">
                    <a:lumMod val="75000"/>
                  </a:schemeClr>
                </a:solidFill>
              </a:rPr>
              <a:t> картинку к поверхности, необходимо установить значение текстурных координат в диапазоне от 0 до 1 для каждой вершины </a:t>
            </a:r>
            <a:r>
              <a:rPr lang="ru-RU" sz="2000" dirty="0" err="1" smtClean="0">
                <a:solidFill>
                  <a:schemeClr val="tx2">
                    <a:lumMod val="75000"/>
                  </a:schemeClr>
                </a:solidFill>
              </a:rPr>
              <a:t>соответсвенно</a:t>
            </a:r>
            <a:r>
              <a:rPr lang="ru-RU" sz="2000" dirty="0" smtClean="0">
                <a:solidFill>
                  <a:schemeClr val="tx2">
                    <a:lumMod val="75000"/>
                  </a:schemeClr>
                </a:solidFill>
              </a:rPr>
              <a:t>. </a:t>
            </a:r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2001" y="1175245"/>
            <a:ext cx="3888432" cy="329283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277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40473" y="1175246"/>
            <a:ext cx="4176464" cy="331645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27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27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9993" y="1103238"/>
            <a:ext cx="82089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b="1" dirty="0" err="1" smtClean="0"/>
              <a:t>Сфера.Атрибуты</a:t>
            </a:r>
            <a:r>
              <a:rPr lang="ru-RU" sz="3200" b="1" dirty="0" smtClean="0"/>
              <a:t> </a:t>
            </a:r>
            <a:r>
              <a:rPr lang="ru-RU" sz="3200" b="1" dirty="0" err="1" smtClean="0"/>
              <a:t>вершин.Свет</a:t>
            </a:r>
            <a:endParaRPr lang="ru-RU" sz="3200" b="1" dirty="0"/>
          </a:p>
        </p:txBody>
      </p:sp>
      <p:sp>
        <p:nvSpPr>
          <p:cNvPr id="3" name="Subtitle 4"/>
          <p:cNvSpPr txBox="1">
            <a:spLocks/>
          </p:cNvSpPr>
          <p:nvPr/>
        </p:nvSpPr>
        <p:spPr>
          <a:xfrm>
            <a:off x="1084089" y="1823318"/>
            <a:ext cx="6912768" cy="16312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rtlCol="0">
            <a:spAutoFit/>
          </a:bodyPr>
          <a:lstStyle/>
          <a:p>
            <a:pPr lvl="0">
              <a:spcBef>
                <a:spcPct val="20000"/>
              </a:spcBef>
              <a:defRPr/>
            </a:pPr>
            <a:r>
              <a:rPr lang="ru-RU" sz="2000" dirty="0" smtClean="0">
                <a:solidFill>
                  <a:schemeClr val="tx2">
                    <a:lumMod val="75000"/>
                  </a:schemeClr>
                </a:solidFill>
              </a:rPr>
              <a:t>Существует три вида света:</a:t>
            </a:r>
            <a:r>
              <a:rPr lang="en-US" sz="2000" dirty="0" smtClean="0">
                <a:solidFill>
                  <a:schemeClr val="tx2">
                    <a:lumMod val="75000"/>
                  </a:schemeClr>
                </a:solidFill>
              </a:rPr>
              <a:t> diffuse, ambient, </a:t>
            </a:r>
            <a:r>
              <a:rPr lang="en-US" sz="2000" dirty="0" err="1" smtClean="0">
                <a:solidFill>
                  <a:schemeClr val="tx2">
                    <a:lumMod val="75000"/>
                  </a:schemeClr>
                </a:solidFill>
              </a:rPr>
              <a:t>specular</a:t>
            </a:r>
            <a:r>
              <a:rPr lang="en-US" sz="2000" dirty="0" smtClean="0">
                <a:solidFill>
                  <a:schemeClr val="tx2">
                    <a:lumMod val="75000"/>
                  </a:schemeClr>
                </a:solidFill>
              </a:rPr>
              <a:t>.</a:t>
            </a:r>
            <a:r>
              <a:rPr lang="ru-RU" sz="2000" dirty="0" smtClean="0">
                <a:solidFill>
                  <a:schemeClr val="tx2">
                    <a:lumMod val="75000"/>
                  </a:schemeClr>
                </a:solidFill>
              </a:rPr>
              <a:t> В </a:t>
            </a:r>
            <a:r>
              <a:rPr lang="en-US" sz="2000" dirty="0" smtClean="0">
                <a:solidFill>
                  <a:schemeClr val="tx2">
                    <a:lumMod val="75000"/>
                  </a:schemeClr>
                </a:solidFill>
              </a:rPr>
              <a:t>OpenGL</a:t>
            </a:r>
            <a:r>
              <a:rPr lang="ru-RU" sz="2000" dirty="0" smtClean="0">
                <a:solidFill>
                  <a:schemeClr val="tx2">
                    <a:lumMod val="75000"/>
                  </a:schemeClr>
                </a:solidFill>
              </a:rPr>
              <a:t>, каждый объект, при введении света, должен иметь по крайней мере одно свойство, иначе он не будет виден. Это свойство описывается как у объекта на которого падает свет ,так и у источника света.</a:t>
            </a:r>
          </a:p>
        </p:txBody>
      </p:sp>
      <p:pic>
        <p:nvPicPr>
          <p:cNvPr id="3379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64209" y="311150"/>
            <a:ext cx="4406624" cy="462193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37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9993" y="1103238"/>
            <a:ext cx="82089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b="1" dirty="0" smtClean="0"/>
              <a:t>Внешний фон</a:t>
            </a:r>
            <a:endParaRPr lang="ru-RU" sz="3200" b="1" dirty="0"/>
          </a:p>
        </p:txBody>
      </p:sp>
      <p:sp>
        <p:nvSpPr>
          <p:cNvPr id="4" name="Subtitle 4"/>
          <p:cNvSpPr txBox="1">
            <a:spLocks/>
          </p:cNvSpPr>
          <p:nvPr/>
        </p:nvSpPr>
        <p:spPr>
          <a:xfrm>
            <a:off x="1084089" y="1823318"/>
            <a:ext cx="6912768" cy="7078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rtlCol="0">
            <a:spAutoFit/>
          </a:bodyPr>
          <a:lstStyle/>
          <a:p>
            <a:pPr lvl="0">
              <a:spcBef>
                <a:spcPct val="20000"/>
              </a:spcBef>
              <a:defRPr/>
            </a:pPr>
            <a:r>
              <a:rPr lang="ru-RU" sz="2000" dirty="0" smtClean="0">
                <a:solidFill>
                  <a:schemeClr val="tx2">
                    <a:lumMod val="75000"/>
                  </a:schemeClr>
                </a:solidFill>
              </a:rPr>
              <a:t>Внешний фон реализован с помощью двух треугольников, расположенных позади. На них наложена текстура космоса.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64009" y="1751310"/>
            <a:ext cx="8208912" cy="658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u-RU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Структура предложения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92001" y="2543398"/>
            <a:ext cx="82089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b="1" dirty="0" smtClean="0"/>
              <a:t>Главный экран</a:t>
            </a:r>
            <a:endParaRPr lang="ru-RU" sz="32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16337" y="959222"/>
            <a:ext cx="2218747" cy="394443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48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64009" y="2327374"/>
            <a:ext cx="820891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b="1" dirty="0" smtClean="0"/>
              <a:t>Второстепенные экраны</a:t>
            </a:r>
          </a:p>
          <a:p>
            <a:pPr algn="ctr"/>
            <a:r>
              <a:rPr lang="ru-RU" sz="3200" b="1" dirty="0" smtClean="0"/>
              <a:t>(1 случай)</a:t>
            </a:r>
            <a:endParaRPr lang="ru-RU" sz="32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08025" y="959222"/>
            <a:ext cx="799288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u-RU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Техническое задание</a:t>
            </a:r>
          </a:p>
          <a:p>
            <a:pPr algn="ctr">
              <a:lnSpc>
                <a:spcPct val="150000"/>
              </a:lnSpc>
            </a:pPr>
            <a:r>
              <a:rPr lang="ru-RU" sz="3200" b="1" dirty="0" smtClean="0"/>
              <a:t>Глоссарий</a:t>
            </a:r>
          </a:p>
        </p:txBody>
      </p:sp>
      <p:graphicFrame>
        <p:nvGraphicFramePr>
          <p:cNvPr id="4" name="Таблица 3"/>
          <p:cNvGraphicFramePr>
            <a:graphicFrameLocks noGrp="1"/>
          </p:cNvGraphicFramePr>
          <p:nvPr/>
        </p:nvGraphicFramePr>
        <p:xfrm>
          <a:off x="508025" y="2687414"/>
          <a:ext cx="8094192" cy="1772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4988"/>
                <a:gridCol w="6009204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Термин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b="0" i="0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Описание</a:t>
                      </a:r>
                      <a:endParaRPr lang="ru-RU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OpenGl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b="0" i="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Open</a:t>
                      </a:r>
                      <a:r>
                        <a:rPr lang="ru-RU" sz="16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ru-RU" sz="1600" b="0" i="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Graphics</a:t>
                      </a:r>
                      <a:r>
                        <a:rPr lang="ru-RU" sz="16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ru-RU" sz="1600" b="0" i="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Library</a:t>
                      </a:r>
                      <a:r>
                        <a:rPr lang="ru-RU" sz="16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 — открытая графическая библиотека, графический API</a:t>
                      </a:r>
                      <a:r>
                        <a:rPr lang="en-US" sz="16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ru-RU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OpenGL ES</a:t>
                      </a:r>
                      <a:endParaRPr lang="ru-RU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Подмножество графического интерфейса </a:t>
                      </a:r>
                      <a:r>
                        <a:rPr lang="ru-RU" sz="1600" b="0" i="0" u="none" strike="noStrike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OpenG</a:t>
                      </a:r>
                      <a:r>
                        <a:rPr lang="en-US" sz="1600" b="0" i="0" u="none" strike="noStrike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</a:t>
                      </a:r>
                      <a:r>
                        <a:rPr lang="ru-RU" sz="16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разработанное специально для встраиваемых систем — </a:t>
                      </a:r>
                      <a:r>
                        <a:rPr lang="ru-RU" sz="1600" b="0" i="0" u="none" strike="noStrike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мобильных телефонов</a:t>
                      </a:r>
                      <a:r>
                        <a:rPr lang="ru-RU" sz="16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 </a:t>
                      </a:r>
                      <a:r>
                        <a:rPr lang="ru-RU" sz="1600" b="0" i="0" u="none" strike="noStrike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карманных компьютеров</a:t>
                      </a:r>
                      <a:r>
                        <a:rPr lang="ru-RU" sz="16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 </a:t>
                      </a:r>
                      <a:r>
                        <a:rPr lang="ru-RU" sz="1600" b="0" i="0" u="none" strike="noStrike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игровых консолей.</a:t>
                      </a:r>
                      <a:endParaRPr lang="ru-RU" sz="16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1385731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8025" y="1103238"/>
            <a:ext cx="2016224" cy="3944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584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96257" y="1103238"/>
            <a:ext cx="2016224" cy="3960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5844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84489" y="1103238"/>
            <a:ext cx="2025000" cy="3960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5845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772721" y="1103238"/>
            <a:ext cx="2025000" cy="3960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8025" y="1247254"/>
            <a:ext cx="1944216" cy="36724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686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24249" y="1247254"/>
            <a:ext cx="2025000" cy="36724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686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12481" y="1247254"/>
            <a:ext cx="2025000" cy="36720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6869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700713" y="1247254"/>
            <a:ext cx="2025000" cy="36720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48185" y="1247254"/>
            <a:ext cx="2025000" cy="360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789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56497" y="1247254"/>
            <a:ext cx="2025000" cy="360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64009" y="2327374"/>
            <a:ext cx="820891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b="1" dirty="0" smtClean="0"/>
              <a:t>Второстепенные экраны</a:t>
            </a:r>
          </a:p>
          <a:p>
            <a:pPr algn="ctr"/>
            <a:r>
              <a:rPr lang="ru-RU" sz="3200" b="1" dirty="0" smtClean="0"/>
              <a:t>(2 случай)</a:t>
            </a:r>
            <a:endParaRPr lang="ru-RU" sz="32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72321" y="1031230"/>
            <a:ext cx="2232248" cy="3968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64009" y="1103238"/>
            <a:ext cx="82089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b="1" dirty="0" smtClean="0"/>
              <a:t>Задний фон</a:t>
            </a:r>
            <a:endParaRPr lang="ru-RU" sz="3200" b="1" dirty="0"/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9993" y="2183358"/>
            <a:ext cx="3672407" cy="223461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993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36417" y="1895326"/>
            <a:ext cx="4951539" cy="278524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1372121" y="4775646"/>
            <a:ext cx="7704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Выключен                                                                      Включен                                                         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64009" y="1103238"/>
            <a:ext cx="82089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b="1" dirty="0" smtClean="0"/>
              <a:t>Увеличение расстояния</a:t>
            </a:r>
            <a:endParaRPr lang="ru-RU" sz="3200" b="1" dirty="0"/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48185" y="1967334"/>
            <a:ext cx="5151861" cy="28979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6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48185" y="1967334"/>
            <a:ext cx="5120000" cy="288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64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948185" y="1967334"/>
            <a:ext cx="5120000" cy="288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65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948185" y="1967334"/>
            <a:ext cx="5120000" cy="288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66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948185" y="1967334"/>
            <a:ext cx="5120000" cy="288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67" name="Picture 7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948185" y="1967334"/>
            <a:ext cx="5120000" cy="288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09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409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409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409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409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8025" y="887214"/>
            <a:ext cx="82089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b="1" dirty="0" smtClean="0"/>
              <a:t>Вид на планету</a:t>
            </a:r>
            <a:endParaRPr lang="ru-RU" sz="3200" b="1" dirty="0"/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32161" y="1679302"/>
            <a:ext cx="5760000" cy="3240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198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04169" y="1679302"/>
            <a:ext cx="5759999" cy="3240000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4198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732161" y="1607294"/>
            <a:ext cx="5760000" cy="3240000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41989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804169" y="1607294"/>
            <a:ext cx="5760000" cy="32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19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419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419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64009" y="887214"/>
            <a:ext cx="8208912" cy="658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u-RU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Классы проекта</a:t>
            </a:r>
          </a:p>
        </p:txBody>
      </p:sp>
      <p:sp>
        <p:nvSpPr>
          <p:cNvPr id="4" name="Subtitle 4"/>
          <p:cNvSpPr txBox="1">
            <a:spLocks/>
          </p:cNvSpPr>
          <p:nvPr/>
        </p:nvSpPr>
        <p:spPr>
          <a:xfrm>
            <a:off x="508025" y="1823318"/>
            <a:ext cx="8064896" cy="27392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rtlCol="0">
            <a:spAutoFit/>
          </a:bodyPr>
          <a:lstStyle/>
          <a:p>
            <a:pPr lvl="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sz="2000" b="1" dirty="0" smtClean="0">
                <a:solidFill>
                  <a:schemeClr val="tx2">
                    <a:lumMod val="75000"/>
                  </a:schemeClr>
                </a:solidFill>
              </a:rPr>
              <a:t>StartActivity.java</a:t>
            </a:r>
            <a:r>
              <a:rPr lang="en-US" sz="2000" dirty="0" smtClean="0">
                <a:solidFill>
                  <a:schemeClr val="tx2">
                    <a:lumMod val="75000"/>
                  </a:schemeClr>
                </a:solidFill>
              </a:rPr>
              <a:t>: </a:t>
            </a:r>
            <a:r>
              <a:rPr lang="ru-RU" sz="2000" dirty="0" smtClean="0">
                <a:solidFill>
                  <a:schemeClr val="tx2">
                    <a:lumMod val="75000"/>
                  </a:schemeClr>
                </a:solidFill>
              </a:rPr>
              <a:t>начальная активность.</a:t>
            </a:r>
          </a:p>
          <a:p>
            <a:pPr lvl="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sz="2000" b="1" dirty="0" smtClean="0">
                <a:solidFill>
                  <a:schemeClr val="tx2">
                    <a:lumMod val="75000"/>
                  </a:schemeClr>
                </a:solidFill>
              </a:rPr>
              <a:t>MiddleActivity.java</a:t>
            </a:r>
            <a:r>
              <a:rPr lang="en-US" sz="2000" dirty="0" smtClean="0">
                <a:solidFill>
                  <a:schemeClr val="tx2">
                    <a:lumMod val="75000"/>
                  </a:schemeClr>
                </a:solidFill>
              </a:rPr>
              <a:t>:</a:t>
            </a:r>
            <a:r>
              <a:rPr lang="ru-RU" sz="2000" dirty="0" smtClean="0">
                <a:solidFill>
                  <a:schemeClr val="tx2">
                    <a:lumMod val="75000"/>
                  </a:schemeClr>
                </a:solidFill>
              </a:rPr>
              <a:t> активность, с помощью которой пользователь водит данные о планетах или переходит на </a:t>
            </a:r>
            <a:r>
              <a:rPr lang="en-US" sz="2000" dirty="0" smtClean="0">
                <a:solidFill>
                  <a:schemeClr val="tx2">
                    <a:lumMod val="75000"/>
                  </a:schemeClr>
                </a:solidFill>
              </a:rPr>
              <a:t>MiddleActivityData.java </a:t>
            </a:r>
            <a:r>
              <a:rPr lang="ru-RU" sz="2000" dirty="0" smtClean="0">
                <a:solidFill>
                  <a:schemeClr val="tx2">
                    <a:lumMod val="75000"/>
                  </a:schemeClr>
                </a:solidFill>
              </a:rPr>
              <a:t>, при нажатии на кнопку </a:t>
            </a:r>
            <a:r>
              <a:rPr lang="en-US" sz="2000" dirty="0" smtClean="0">
                <a:solidFill>
                  <a:schemeClr val="tx2">
                    <a:lumMod val="75000"/>
                  </a:schemeClr>
                </a:solidFill>
              </a:rPr>
              <a:t>“</a:t>
            </a:r>
            <a:r>
              <a:rPr lang="ru-RU" sz="2000" dirty="0" smtClean="0">
                <a:solidFill>
                  <a:schemeClr val="tx2">
                    <a:lumMod val="75000"/>
                  </a:schemeClr>
                </a:solidFill>
              </a:rPr>
              <a:t>По умолчанию</a:t>
            </a:r>
            <a:r>
              <a:rPr lang="en-US" sz="2000" dirty="0" smtClean="0">
                <a:solidFill>
                  <a:schemeClr val="tx2">
                    <a:lumMod val="75000"/>
                  </a:schemeClr>
                </a:solidFill>
              </a:rPr>
              <a:t>”</a:t>
            </a:r>
            <a:r>
              <a:rPr lang="ru-RU" sz="2000" dirty="0" smtClean="0">
                <a:solidFill>
                  <a:schemeClr val="tx2">
                    <a:lumMod val="75000"/>
                  </a:schemeClr>
                </a:solidFill>
              </a:rPr>
              <a:t>. </a:t>
            </a:r>
          </a:p>
          <a:p>
            <a:pPr lvl="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sz="2000" b="1" dirty="0" smtClean="0">
                <a:solidFill>
                  <a:schemeClr val="tx2">
                    <a:lumMod val="75000"/>
                  </a:schemeClr>
                </a:solidFill>
              </a:rPr>
              <a:t>MiddleActivityData.java</a:t>
            </a:r>
            <a:r>
              <a:rPr lang="en-US" sz="2000" dirty="0" smtClean="0">
                <a:solidFill>
                  <a:schemeClr val="tx2">
                    <a:lumMod val="75000"/>
                  </a:schemeClr>
                </a:solidFill>
              </a:rPr>
              <a:t>:</a:t>
            </a:r>
            <a:r>
              <a:rPr lang="ru-RU" sz="2000" b="1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ru-RU" sz="2000" dirty="0" smtClean="0">
                <a:solidFill>
                  <a:schemeClr val="tx2">
                    <a:lumMod val="75000"/>
                  </a:schemeClr>
                </a:solidFill>
              </a:rPr>
              <a:t>активность, позволяющая пользователю настроить определённые параметры по своему желанию.</a:t>
            </a:r>
          </a:p>
          <a:p>
            <a:pPr lvl="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sz="2000" b="1" dirty="0" smtClean="0">
                <a:solidFill>
                  <a:schemeClr val="tx2">
                    <a:lumMod val="75000"/>
                  </a:schemeClr>
                </a:solidFill>
              </a:rPr>
              <a:t>ApplicationMainActivity.java</a:t>
            </a:r>
            <a:r>
              <a:rPr lang="en-US" sz="2000" dirty="0" smtClean="0">
                <a:solidFill>
                  <a:schemeClr val="tx2">
                    <a:lumMod val="75000"/>
                  </a:schemeClr>
                </a:solidFill>
              </a:rPr>
              <a:t>: </a:t>
            </a:r>
            <a:r>
              <a:rPr lang="ru-RU" sz="2000" dirty="0" smtClean="0">
                <a:solidFill>
                  <a:schemeClr val="tx2">
                    <a:lumMod val="75000"/>
                  </a:schemeClr>
                </a:solidFill>
              </a:rPr>
              <a:t>активность, создающая </a:t>
            </a:r>
            <a:r>
              <a:rPr lang="en-US" sz="2000" dirty="0" smtClean="0">
                <a:solidFill>
                  <a:schemeClr val="tx2">
                    <a:lumMod val="75000"/>
                  </a:schemeClr>
                </a:solidFill>
              </a:rPr>
              <a:t>view </a:t>
            </a:r>
            <a:r>
              <a:rPr lang="ru-RU" sz="2000" dirty="0" smtClean="0">
                <a:solidFill>
                  <a:schemeClr val="tx2">
                    <a:lumMod val="75000"/>
                  </a:schemeClr>
                </a:solidFill>
              </a:rPr>
              <a:t>и запускающая </a:t>
            </a:r>
            <a:r>
              <a:rPr lang="ru-RU" sz="2000" dirty="0" err="1" smtClean="0">
                <a:solidFill>
                  <a:schemeClr val="tx2">
                    <a:lumMod val="75000"/>
                  </a:schemeClr>
                </a:solidFill>
              </a:rPr>
              <a:t>рендеринг</a:t>
            </a:r>
            <a:r>
              <a:rPr lang="ru-RU" sz="2000" dirty="0" smtClean="0">
                <a:solidFill>
                  <a:schemeClr val="tx2">
                    <a:lumMod val="75000"/>
                  </a:schemeClr>
                </a:solidFill>
              </a:rPr>
              <a:t>.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4"/>
          <p:cNvSpPr txBox="1">
            <a:spLocks/>
          </p:cNvSpPr>
          <p:nvPr/>
        </p:nvSpPr>
        <p:spPr>
          <a:xfrm>
            <a:off x="508025" y="1319262"/>
            <a:ext cx="8064896" cy="42780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rtlCol="0">
            <a:spAutoFit/>
          </a:bodyPr>
          <a:lstStyle/>
          <a:p>
            <a:pPr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sz="2000" b="1" dirty="0" smtClean="0">
                <a:solidFill>
                  <a:schemeClr val="tx2">
                    <a:lumMod val="75000"/>
                  </a:schemeClr>
                </a:solidFill>
              </a:rPr>
              <a:t>SolarSystemRender.java</a:t>
            </a:r>
            <a:r>
              <a:rPr lang="en-US" sz="2000" dirty="0" smtClean="0">
                <a:solidFill>
                  <a:schemeClr val="tx2">
                    <a:lumMod val="75000"/>
                  </a:schemeClr>
                </a:solidFill>
              </a:rPr>
              <a:t>: </a:t>
            </a:r>
            <a:r>
              <a:rPr lang="ru-RU" sz="2000" dirty="0" smtClean="0">
                <a:solidFill>
                  <a:schemeClr val="tx2">
                    <a:lumMod val="75000"/>
                  </a:schemeClr>
                </a:solidFill>
              </a:rPr>
              <a:t>наиболее важный класс, с помощью которого происходит инициализация, трансформация и </a:t>
            </a:r>
            <a:r>
              <a:rPr lang="ru-RU" sz="2000" dirty="0" err="1" smtClean="0">
                <a:solidFill>
                  <a:schemeClr val="tx2">
                    <a:lumMod val="75000"/>
                  </a:schemeClr>
                </a:solidFill>
              </a:rPr>
              <a:t>отрисовка</a:t>
            </a:r>
            <a:r>
              <a:rPr lang="ru-RU" sz="2000" dirty="0" smtClean="0">
                <a:solidFill>
                  <a:schemeClr val="tx2">
                    <a:lumMod val="75000"/>
                  </a:schemeClr>
                </a:solidFill>
              </a:rPr>
              <a:t> объектов. Определяются</a:t>
            </a:r>
            <a:r>
              <a:rPr lang="en-US" sz="2000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ru-RU" sz="2000" dirty="0" smtClean="0">
                <a:solidFill>
                  <a:schemeClr val="tx2">
                    <a:lumMod val="75000"/>
                  </a:schemeClr>
                </a:solidFill>
              </a:rPr>
              <a:t>такие свойства мира, как </a:t>
            </a:r>
            <a:r>
              <a:rPr lang="en-US" sz="2000" dirty="0" smtClean="0">
                <a:solidFill>
                  <a:schemeClr val="tx2">
                    <a:lumMod val="75000"/>
                  </a:schemeClr>
                </a:solidFill>
              </a:rPr>
              <a:t>frustum</a:t>
            </a:r>
            <a:r>
              <a:rPr lang="ru-RU" sz="2000" dirty="0" smtClean="0">
                <a:solidFill>
                  <a:schemeClr val="tx2">
                    <a:lumMod val="75000"/>
                  </a:schemeClr>
                </a:solidFill>
              </a:rPr>
              <a:t> и </a:t>
            </a:r>
            <a:r>
              <a:rPr lang="en-US" sz="2000" dirty="0" smtClean="0">
                <a:solidFill>
                  <a:schemeClr val="tx2">
                    <a:lumMod val="75000"/>
                  </a:schemeClr>
                </a:solidFill>
              </a:rPr>
              <a:t>AMBIENT_LIGHT_MODEL</a:t>
            </a:r>
            <a:r>
              <a:rPr lang="ru-RU" sz="2000" dirty="0" smtClean="0">
                <a:solidFill>
                  <a:schemeClr val="tx2">
                    <a:lumMod val="75000"/>
                  </a:schemeClr>
                </a:solidFill>
              </a:rPr>
              <a:t>. Именно в этом классе находятся такие методы </a:t>
            </a:r>
            <a:r>
              <a:rPr lang="en-US" sz="2000" dirty="0" smtClean="0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ru-RU" sz="2000" dirty="0" smtClean="0">
                <a:solidFill>
                  <a:schemeClr val="tx2">
                    <a:lumMod val="75000"/>
                  </a:schemeClr>
                </a:solidFill>
              </a:rPr>
              <a:t>как</a:t>
            </a:r>
            <a:r>
              <a:rPr lang="en-US" sz="2000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tx2">
                    <a:lumMod val="75000"/>
                  </a:schemeClr>
                </a:solidFill>
              </a:rPr>
              <a:t>onSurfaceCreated</a:t>
            </a:r>
            <a:r>
              <a:rPr lang="en-US" sz="2000" dirty="0" smtClean="0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en-US" sz="2000" dirty="0" err="1" smtClean="0">
                <a:solidFill>
                  <a:schemeClr val="tx2">
                    <a:lumMod val="75000"/>
                  </a:schemeClr>
                </a:solidFill>
              </a:rPr>
              <a:t>onSurfaceChanged</a:t>
            </a:r>
            <a:r>
              <a:rPr lang="en-US" sz="2000" dirty="0" smtClean="0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en-US" sz="2000" dirty="0" err="1" smtClean="0">
                <a:solidFill>
                  <a:schemeClr val="tx2">
                    <a:lumMod val="75000"/>
                  </a:schemeClr>
                </a:solidFill>
              </a:rPr>
              <a:t>onDrawFrame</a:t>
            </a:r>
            <a:r>
              <a:rPr lang="en-US" sz="2000" dirty="0" smtClean="0">
                <a:solidFill>
                  <a:schemeClr val="tx2">
                    <a:lumMod val="75000"/>
                  </a:schemeClr>
                </a:solidFill>
              </a:rPr>
              <a:t>. </a:t>
            </a:r>
            <a:r>
              <a:rPr lang="ru-RU" sz="2000" dirty="0" smtClean="0">
                <a:solidFill>
                  <a:schemeClr val="tx2">
                    <a:lumMod val="75000"/>
                  </a:schemeClr>
                </a:solidFill>
              </a:rPr>
              <a:t>Также здесь изменяются орбитальные и физические характеристики планет в зависимости от действий пользователя.</a:t>
            </a:r>
          </a:p>
          <a:p>
            <a:pPr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sz="2000" b="1" dirty="0" smtClean="0">
                <a:solidFill>
                  <a:schemeClr val="tx2">
                    <a:lumMod val="75000"/>
                  </a:schemeClr>
                </a:solidFill>
              </a:rPr>
              <a:t>Planet.java</a:t>
            </a:r>
            <a:r>
              <a:rPr lang="en-US" sz="2000" dirty="0" smtClean="0">
                <a:solidFill>
                  <a:schemeClr val="tx2">
                    <a:lumMod val="75000"/>
                  </a:schemeClr>
                </a:solidFill>
              </a:rPr>
              <a:t> :</a:t>
            </a:r>
            <a:r>
              <a:rPr lang="ru-RU" sz="2000" dirty="0" smtClean="0">
                <a:solidFill>
                  <a:schemeClr val="tx2">
                    <a:lumMod val="75000"/>
                  </a:schemeClr>
                </a:solidFill>
              </a:rPr>
              <a:t>конструктор данного класса позволяет создать сферу с таким необходимыми характеристиками , как качество, радиус, </a:t>
            </a:r>
            <a:r>
              <a:rPr lang="ru-RU" sz="2000" dirty="0" err="1" smtClean="0">
                <a:solidFill>
                  <a:schemeClr val="tx2">
                    <a:lumMod val="75000"/>
                  </a:schemeClr>
                </a:solidFill>
              </a:rPr>
              <a:t>сплюснутость</a:t>
            </a:r>
            <a:r>
              <a:rPr lang="ru-RU" sz="2000" dirty="0" smtClean="0">
                <a:solidFill>
                  <a:schemeClr val="tx2">
                    <a:lumMod val="75000"/>
                  </a:schemeClr>
                </a:solidFill>
              </a:rPr>
              <a:t>. Кроме того, возможно одновременное наложение текстуры. </a:t>
            </a:r>
          </a:p>
          <a:p>
            <a:pPr>
              <a:spcBef>
                <a:spcPct val="20000"/>
              </a:spcBef>
              <a:buFont typeface="Arial" pitchFamily="34" charset="0"/>
              <a:buChar char="•"/>
              <a:defRPr/>
            </a:pPr>
            <a:endParaRPr lang="ru-RU" sz="2000" dirty="0" smtClean="0"/>
          </a:p>
          <a:p>
            <a:pPr lvl="0">
              <a:spcBef>
                <a:spcPct val="20000"/>
              </a:spcBef>
              <a:buFont typeface="Arial" pitchFamily="34" charset="0"/>
              <a:buChar char="•"/>
              <a:defRPr/>
            </a:pPr>
            <a:endParaRPr lang="ru-RU" sz="2000" dirty="0" smtClean="0">
              <a:solidFill>
                <a:schemeClr val="tx2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Таблица 4"/>
          <p:cNvGraphicFramePr>
            <a:graphicFrameLocks noGrp="1"/>
          </p:cNvGraphicFramePr>
          <p:nvPr/>
        </p:nvGraphicFramePr>
        <p:xfrm>
          <a:off x="652041" y="1175246"/>
          <a:ext cx="7992888" cy="36930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32248"/>
                <a:gridCol w="5760640"/>
              </a:tblGrid>
              <a:tr h="25682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 smtClean="0"/>
                        <a:t>Термин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0" dirty="0" smtClean="0"/>
                        <a:t>Описание</a:t>
                      </a:r>
                      <a:endParaRPr lang="ru-RU" b="0" dirty="0"/>
                    </a:p>
                  </a:txBody>
                  <a:tcPr/>
                </a:tc>
              </a:tr>
              <a:tr h="858376">
                <a:tc>
                  <a:txBody>
                    <a:bodyPr/>
                    <a:lstStyle/>
                    <a:p>
                      <a:r>
                        <a:rPr lang="en-US" sz="1600" strike="noStrike" dirty="0" smtClean="0"/>
                        <a:t>GLSurfaceView</a:t>
                      </a:r>
                      <a:endParaRPr lang="ru-RU" sz="1600" strike="noStrik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Поверхность, область для отображения изображения, </a:t>
                      </a:r>
                      <a:r>
                        <a:rPr lang="ru-RU" sz="16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которое </a:t>
                      </a:r>
                      <a:r>
                        <a:rPr lang="ru-RU" sz="16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управляет поверхностью </a:t>
                      </a:r>
                      <a:r>
                        <a:rPr lang="ru-RU" sz="1600" b="0" i="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OpenGL</a:t>
                      </a:r>
                      <a:r>
                        <a:rPr lang="ru-RU" sz="16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и преобразует ее в понятную </a:t>
                      </a:r>
                      <a:r>
                        <a:rPr lang="ru-RU" sz="16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для </a:t>
                      </a:r>
                      <a:r>
                        <a:rPr lang="ru-RU" sz="1600" b="0" i="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Андроида</a:t>
                      </a:r>
                      <a:r>
                        <a:rPr lang="ru-RU" sz="1600" b="0" i="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ru-RU" sz="16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среду</a:t>
                      </a:r>
                      <a:r>
                        <a:rPr lang="ru-RU" sz="16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ru-RU" sz="1600" dirty="0"/>
                    </a:p>
                  </a:txBody>
                  <a:tcPr/>
                </a:tc>
              </a:tr>
              <a:tr h="372047">
                <a:tc>
                  <a:txBody>
                    <a:bodyPr/>
                    <a:lstStyle/>
                    <a:p>
                      <a:r>
                        <a:rPr lang="en-US" sz="1600" b="0" i="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onSurfaceCreated</a:t>
                      </a:r>
                      <a:endParaRPr lang="ru-RU" sz="1600" b="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Этот метод вызывается, системой когда поверхность создается впервые.</a:t>
                      </a:r>
                      <a:endParaRPr lang="ru-RU" sz="1600" dirty="0"/>
                    </a:p>
                  </a:txBody>
                  <a:tcPr/>
                </a:tc>
              </a:tr>
              <a:tr h="998652">
                <a:tc>
                  <a:txBody>
                    <a:bodyPr/>
                    <a:lstStyle/>
                    <a:p>
                      <a:r>
                        <a:rPr lang="en-US" sz="1600" b="0" i="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onSurfaceChanged</a:t>
                      </a:r>
                      <a:endParaRPr lang="ru-RU" sz="1600" b="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Этот метод вызывается всякий раз, когда происходит изменения поверхности, например, при переключении с портретной на альбомную ориентацию. Он также вызывается после того как поверхность была создана.</a:t>
                      </a:r>
                      <a:endParaRPr lang="ru-RU" sz="1600" dirty="0"/>
                    </a:p>
                  </a:txBody>
                  <a:tcPr/>
                </a:tc>
              </a:tr>
              <a:tr h="685349">
                <a:tc>
                  <a:txBody>
                    <a:bodyPr/>
                    <a:lstStyle/>
                    <a:p>
                      <a:r>
                        <a:rPr lang="en-US" sz="1600" b="0" i="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onDrawFrame</a:t>
                      </a:r>
                      <a:endParaRPr lang="ru-RU" sz="1600" b="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Этот метод вызывается всякий раз, когда необходимо </a:t>
                      </a:r>
                      <a:r>
                        <a:rPr lang="ru-RU" sz="1600" b="0" i="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отрисовать</a:t>
                      </a:r>
                      <a:r>
                        <a:rPr lang="ru-RU" sz="16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новый кадр. Режим перерисовки можно задать как по команде, так и непрерывно.</a:t>
                      </a:r>
                      <a:endParaRPr lang="ru-RU" sz="1600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4"/>
          <p:cNvSpPr txBox="1">
            <a:spLocks/>
          </p:cNvSpPr>
          <p:nvPr/>
        </p:nvSpPr>
        <p:spPr>
          <a:xfrm>
            <a:off x="508025" y="1319262"/>
            <a:ext cx="8064896" cy="25545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rtlCol="0">
            <a:spAutoFit/>
          </a:bodyPr>
          <a:lstStyle/>
          <a:p>
            <a:pPr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sz="2000" b="1" dirty="0" smtClean="0">
                <a:solidFill>
                  <a:schemeClr val="tx2">
                    <a:lumMod val="75000"/>
                  </a:schemeClr>
                </a:solidFill>
              </a:rPr>
              <a:t>Square.java</a:t>
            </a:r>
            <a:r>
              <a:rPr lang="en-US" sz="2000" dirty="0" smtClean="0">
                <a:solidFill>
                  <a:schemeClr val="tx2">
                    <a:lumMod val="75000"/>
                  </a:schemeClr>
                </a:solidFill>
              </a:rPr>
              <a:t>: </a:t>
            </a:r>
            <a:r>
              <a:rPr lang="ru-RU" sz="2000" dirty="0" smtClean="0">
                <a:solidFill>
                  <a:schemeClr val="tx2">
                    <a:lumMod val="75000"/>
                  </a:schemeClr>
                </a:solidFill>
              </a:rPr>
              <a:t>класс, необходимый для создания заднего фона.</a:t>
            </a:r>
          </a:p>
          <a:p>
            <a:pPr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sz="2000" b="1" dirty="0" smtClean="0">
                <a:solidFill>
                  <a:schemeClr val="tx2">
                    <a:lumMod val="75000"/>
                  </a:schemeClr>
                </a:solidFill>
              </a:rPr>
              <a:t>Ring.java</a:t>
            </a:r>
            <a:r>
              <a:rPr lang="en-US" sz="2000" dirty="0" smtClean="0">
                <a:solidFill>
                  <a:schemeClr val="tx2">
                    <a:lumMod val="75000"/>
                  </a:schemeClr>
                </a:solidFill>
              </a:rPr>
              <a:t>:</a:t>
            </a:r>
            <a:r>
              <a:rPr lang="ru-RU" sz="2000" dirty="0" smtClean="0">
                <a:solidFill>
                  <a:schemeClr val="tx2">
                    <a:lumMod val="75000"/>
                  </a:schemeClr>
                </a:solidFill>
              </a:rPr>
              <a:t> класс, необходимый для создания кольца вокруг планеты.</a:t>
            </a:r>
          </a:p>
          <a:p>
            <a:pPr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sz="2000" b="1" dirty="0" smtClean="0">
                <a:solidFill>
                  <a:schemeClr val="tx2">
                    <a:lumMod val="75000"/>
                  </a:schemeClr>
                </a:solidFill>
              </a:rPr>
              <a:t>Helper.java</a:t>
            </a:r>
            <a:r>
              <a:rPr lang="ru-RU" sz="2000" dirty="0" smtClean="0">
                <a:solidFill>
                  <a:schemeClr val="tx2">
                    <a:lumMod val="75000"/>
                  </a:schemeClr>
                </a:solidFill>
              </a:rPr>
              <a:t>:</a:t>
            </a:r>
            <a:r>
              <a:rPr lang="ru-RU" sz="2000" b="1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ru-RU" sz="2000" dirty="0" smtClean="0">
                <a:solidFill>
                  <a:schemeClr val="tx2">
                    <a:lumMod val="75000"/>
                  </a:schemeClr>
                </a:solidFill>
              </a:rPr>
              <a:t>класс-помощник. Имеет методы, которые рассчитывают радиус и орбитальную скорость, если пользователь вёл о планетах сам.</a:t>
            </a:r>
          </a:p>
          <a:p>
            <a:pPr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sz="2000" b="1" dirty="0" smtClean="0">
                <a:solidFill>
                  <a:schemeClr val="tx2">
                    <a:lumMod val="75000"/>
                  </a:schemeClr>
                </a:solidFill>
              </a:rPr>
              <a:t>Constants.java</a:t>
            </a:r>
            <a:r>
              <a:rPr lang="en-US" sz="2000" dirty="0" smtClean="0">
                <a:solidFill>
                  <a:schemeClr val="tx2">
                    <a:lumMod val="75000"/>
                  </a:schemeClr>
                </a:solidFill>
              </a:rPr>
              <a:t>:</a:t>
            </a:r>
            <a:r>
              <a:rPr lang="ru-RU" sz="2000" dirty="0" smtClean="0">
                <a:solidFill>
                  <a:schemeClr val="tx2">
                    <a:lumMod val="75000"/>
                  </a:schemeClr>
                </a:solidFill>
              </a:rPr>
              <a:t> класс, содержащий огромное количество констант.</a:t>
            </a:r>
            <a:r>
              <a:rPr lang="en-US" sz="2000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ru-RU" sz="2000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</a:p>
          <a:p>
            <a:pPr>
              <a:spcBef>
                <a:spcPct val="20000"/>
              </a:spcBef>
              <a:buFont typeface="Arial" pitchFamily="34" charset="0"/>
              <a:buChar char="•"/>
              <a:defRPr/>
            </a:pPr>
            <a:endParaRPr lang="ru-RU" sz="2000" dirty="0" smtClean="0"/>
          </a:p>
          <a:p>
            <a:pPr lvl="0">
              <a:spcBef>
                <a:spcPct val="20000"/>
              </a:spcBef>
              <a:buFont typeface="Arial" pitchFamily="34" charset="0"/>
              <a:buChar char="•"/>
              <a:defRPr/>
            </a:pPr>
            <a:endParaRPr lang="ru-RU" sz="2000" dirty="0" smtClean="0">
              <a:solidFill>
                <a:schemeClr val="tx2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64009" y="887214"/>
            <a:ext cx="8208912" cy="658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u-RU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Желаемые дополнения к проекту</a:t>
            </a:r>
          </a:p>
        </p:txBody>
      </p:sp>
      <p:sp>
        <p:nvSpPr>
          <p:cNvPr id="3" name="Subtitle 4"/>
          <p:cNvSpPr txBox="1">
            <a:spLocks/>
          </p:cNvSpPr>
          <p:nvPr/>
        </p:nvSpPr>
        <p:spPr>
          <a:xfrm>
            <a:off x="508025" y="1679302"/>
            <a:ext cx="8064896" cy="7694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rtlCol="0">
            <a:spAutoFit/>
          </a:bodyPr>
          <a:lstStyle/>
          <a:p>
            <a:pPr>
              <a:spcBef>
                <a:spcPct val="20000"/>
              </a:spcBef>
              <a:buFont typeface="Arial" pitchFamily="34" charset="0"/>
              <a:buChar char="•"/>
              <a:defRPr/>
            </a:pPr>
            <a:endParaRPr lang="ru-RU" sz="2000" dirty="0" smtClean="0"/>
          </a:p>
          <a:p>
            <a:pPr lvl="0">
              <a:spcBef>
                <a:spcPct val="20000"/>
              </a:spcBef>
              <a:buFont typeface="Arial" pitchFamily="34" charset="0"/>
              <a:buChar char="•"/>
              <a:defRPr/>
            </a:pPr>
            <a:endParaRPr lang="ru-RU" sz="2000" dirty="0" smtClean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Subtitle 4"/>
          <p:cNvSpPr txBox="1">
            <a:spLocks/>
          </p:cNvSpPr>
          <p:nvPr/>
        </p:nvSpPr>
        <p:spPr>
          <a:xfrm>
            <a:off x="508025" y="1823318"/>
            <a:ext cx="8064896" cy="18774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rtlCol="0">
            <a:spAutoFit/>
          </a:bodyPr>
          <a:lstStyle/>
          <a:p>
            <a:pPr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ru-RU" sz="2000" dirty="0" err="1" smtClean="0">
                <a:solidFill>
                  <a:schemeClr val="tx2">
                    <a:lumMod val="75000"/>
                  </a:schemeClr>
                </a:solidFill>
              </a:rPr>
              <a:t>Портирование</a:t>
            </a:r>
            <a:r>
              <a:rPr lang="ru-RU" sz="2000" dirty="0" smtClean="0">
                <a:solidFill>
                  <a:schemeClr val="tx2">
                    <a:lumMod val="75000"/>
                  </a:schemeClr>
                </a:solidFill>
              </a:rPr>
              <a:t> данного приложения на </a:t>
            </a:r>
            <a:r>
              <a:rPr lang="en-US" sz="2000" dirty="0" err="1" smtClean="0">
                <a:solidFill>
                  <a:schemeClr val="tx2">
                    <a:lumMod val="75000"/>
                  </a:schemeClr>
                </a:solidFill>
              </a:rPr>
              <a:t>OpenGl</a:t>
            </a:r>
            <a:r>
              <a:rPr lang="en-US" sz="2000" dirty="0" smtClean="0">
                <a:solidFill>
                  <a:schemeClr val="tx2">
                    <a:lumMod val="75000"/>
                  </a:schemeClr>
                </a:solidFill>
              </a:rPr>
              <a:t> 4</a:t>
            </a:r>
            <a:endParaRPr lang="ru-RU" sz="2000" dirty="0" smtClean="0">
              <a:solidFill>
                <a:schemeClr val="tx2">
                  <a:lumMod val="75000"/>
                </a:schemeClr>
              </a:solidFill>
            </a:endParaRPr>
          </a:p>
          <a:p>
            <a:pPr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ru-RU" sz="2000" dirty="0" smtClean="0">
                <a:solidFill>
                  <a:schemeClr val="tx2">
                    <a:lumMod val="75000"/>
                  </a:schemeClr>
                </a:solidFill>
              </a:rPr>
              <a:t>Пояс астероидов</a:t>
            </a:r>
          </a:p>
          <a:p>
            <a:pPr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ru-RU" sz="2000" dirty="0" smtClean="0">
                <a:solidFill>
                  <a:schemeClr val="tx2">
                    <a:lumMod val="75000"/>
                  </a:schemeClr>
                </a:solidFill>
              </a:rPr>
              <a:t>Задание координат планет с помощью дифференциалов</a:t>
            </a:r>
          </a:p>
          <a:p>
            <a:pPr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sz="2000" dirty="0" smtClean="0">
                <a:solidFill>
                  <a:schemeClr val="tx2">
                    <a:lumMod val="75000"/>
                  </a:schemeClr>
                </a:solidFill>
              </a:rPr>
              <a:t>Normal Map</a:t>
            </a:r>
            <a:endParaRPr lang="ru-RU" sz="2000" dirty="0" smtClean="0"/>
          </a:p>
          <a:p>
            <a:pPr lvl="0">
              <a:spcBef>
                <a:spcPct val="20000"/>
              </a:spcBef>
              <a:buFont typeface="Arial" pitchFamily="34" charset="0"/>
              <a:buChar char="•"/>
              <a:defRPr/>
            </a:pPr>
            <a:endParaRPr lang="ru-RU" sz="2000" dirty="0" smtClean="0">
              <a:solidFill>
                <a:schemeClr val="tx2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64009" y="887214"/>
            <a:ext cx="8208912" cy="658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u-RU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Заключение</a:t>
            </a:r>
          </a:p>
        </p:txBody>
      </p:sp>
      <p:sp>
        <p:nvSpPr>
          <p:cNvPr id="3" name="Subtitle 4"/>
          <p:cNvSpPr txBox="1">
            <a:spLocks/>
          </p:cNvSpPr>
          <p:nvPr/>
        </p:nvSpPr>
        <p:spPr>
          <a:xfrm>
            <a:off x="1156097" y="1895326"/>
            <a:ext cx="6912768" cy="22467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rtlCol="0">
            <a:spAutoFit/>
          </a:bodyPr>
          <a:lstStyle/>
          <a:p>
            <a:pPr lvl="0">
              <a:spcBef>
                <a:spcPct val="20000"/>
              </a:spcBef>
              <a:defRPr/>
            </a:pPr>
            <a:r>
              <a:rPr lang="en-US" sz="2000" dirty="0" err="1" smtClean="0">
                <a:solidFill>
                  <a:schemeClr val="tx1"/>
                </a:solidFill>
              </a:rPr>
              <a:t>OpenGl</a:t>
            </a:r>
            <a:r>
              <a:rPr lang="en-US" sz="2000" dirty="0" smtClean="0">
                <a:solidFill>
                  <a:schemeClr val="tx1"/>
                </a:solidFill>
              </a:rPr>
              <a:t> ES - </a:t>
            </a:r>
            <a:r>
              <a:rPr lang="ru-RU" sz="2000" dirty="0" smtClean="0"/>
              <a:t>подмножество графического интерфейса </a:t>
            </a:r>
            <a:r>
              <a:rPr lang="en-US" sz="2000" dirty="0" smtClean="0"/>
              <a:t>OpenGL</a:t>
            </a:r>
            <a:r>
              <a:rPr lang="ru-RU" sz="2000" dirty="0" smtClean="0"/>
              <a:t>, которое даёт огромное количество возможностей для визуализации желаемого. Если сравнивать версии </a:t>
            </a:r>
            <a:r>
              <a:rPr lang="en-US" sz="2000" dirty="0" smtClean="0"/>
              <a:t>OpenGL </a:t>
            </a:r>
            <a:r>
              <a:rPr lang="ru-RU" sz="2000" dirty="0" smtClean="0"/>
              <a:t>, то можно однозначно сказать , что приоритет отдаётся спецификациям с более программируемыми функциями. Но стоит заметить, что работать с более старыми версиями легче. </a:t>
            </a:r>
            <a:endParaRPr lang="ru-RU" sz="2000" dirty="0" smtClean="0">
              <a:solidFill>
                <a:schemeClr val="tx2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64009" y="887214"/>
            <a:ext cx="8208912" cy="658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u-RU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Используемая литература</a:t>
            </a:r>
          </a:p>
        </p:txBody>
      </p:sp>
      <p:sp>
        <p:nvSpPr>
          <p:cNvPr id="3" name="Subtitle 4"/>
          <p:cNvSpPr txBox="1">
            <a:spLocks/>
          </p:cNvSpPr>
          <p:nvPr/>
        </p:nvSpPr>
        <p:spPr>
          <a:xfrm>
            <a:off x="508025" y="1823318"/>
            <a:ext cx="8064896" cy="7694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rtlCol="0">
            <a:spAutoFit/>
          </a:bodyPr>
          <a:lstStyle/>
          <a:p>
            <a:pPr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de-DE" sz="2000" dirty="0" err="1" smtClean="0">
                <a:solidFill>
                  <a:schemeClr val="tx1"/>
                </a:solidFill>
              </a:rPr>
              <a:t>Smithwick</a:t>
            </a:r>
            <a:r>
              <a:rPr lang="de-DE" sz="2000" dirty="0" smtClean="0">
                <a:solidFill>
                  <a:schemeClr val="tx1"/>
                </a:solidFill>
              </a:rPr>
              <a:t> M., </a:t>
            </a:r>
            <a:r>
              <a:rPr lang="de-DE" sz="2000" dirty="0" err="1" smtClean="0">
                <a:solidFill>
                  <a:schemeClr val="tx1"/>
                </a:solidFill>
              </a:rPr>
              <a:t>Verma</a:t>
            </a:r>
            <a:r>
              <a:rPr lang="de-DE" sz="2000" dirty="0" smtClean="0">
                <a:solidFill>
                  <a:schemeClr val="tx1"/>
                </a:solidFill>
              </a:rPr>
              <a:t> M. - Pro </a:t>
            </a:r>
            <a:r>
              <a:rPr lang="de-DE" sz="2000" dirty="0" err="1" smtClean="0">
                <a:solidFill>
                  <a:schemeClr val="tx1"/>
                </a:solidFill>
              </a:rPr>
              <a:t>OpenGL</a:t>
            </a:r>
            <a:r>
              <a:rPr lang="de-DE" sz="2000" dirty="0" smtClean="0">
                <a:solidFill>
                  <a:schemeClr val="tx1"/>
                </a:solidFill>
              </a:rPr>
              <a:t> ES </a:t>
            </a:r>
            <a:r>
              <a:rPr lang="de-DE" sz="2000" dirty="0" err="1" smtClean="0">
                <a:solidFill>
                  <a:schemeClr val="tx1"/>
                </a:solidFill>
              </a:rPr>
              <a:t>for</a:t>
            </a:r>
            <a:r>
              <a:rPr lang="de-DE" sz="2000" dirty="0" smtClean="0">
                <a:solidFill>
                  <a:schemeClr val="tx1"/>
                </a:solidFill>
              </a:rPr>
              <a:t> </a:t>
            </a:r>
            <a:r>
              <a:rPr lang="de-DE" sz="2000" dirty="0" err="1" smtClean="0">
                <a:solidFill>
                  <a:schemeClr val="tx1"/>
                </a:solidFill>
              </a:rPr>
              <a:t>Android</a:t>
            </a:r>
            <a:r>
              <a:rPr lang="de-DE" sz="2000" dirty="0" smtClean="0">
                <a:solidFill>
                  <a:schemeClr val="tx1"/>
                </a:solidFill>
              </a:rPr>
              <a:t> – 2012</a:t>
            </a:r>
            <a:endParaRPr lang="ru-RU" sz="2000" dirty="0" smtClean="0">
              <a:solidFill>
                <a:schemeClr val="tx1"/>
              </a:solidFill>
            </a:endParaRPr>
          </a:p>
          <a:p>
            <a:pPr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sz="2000" dirty="0" smtClean="0">
                <a:solidFill>
                  <a:schemeClr val="tx1"/>
                </a:solidFill>
              </a:rPr>
              <a:t>Pragmatic OpenGL ES 2 for Android</a:t>
            </a:r>
            <a:r>
              <a:rPr lang="ru-RU" sz="2000" dirty="0" smtClean="0">
                <a:solidFill>
                  <a:schemeClr val="tx1"/>
                </a:solidFill>
              </a:rPr>
              <a:t> </a:t>
            </a:r>
            <a:r>
              <a:rPr lang="en-US" sz="2000" dirty="0" smtClean="0">
                <a:solidFill>
                  <a:schemeClr val="tx1"/>
                </a:solidFill>
              </a:rPr>
              <a:t>by Kevin </a:t>
            </a:r>
            <a:r>
              <a:rPr lang="en-US" sz="2000" dirty="0" err="1" smtClean="0">
                <a:solidFill>
                  <a:schemeClr val="tx1"/>
                </a:solidFill>
              </a:rPr>
              <a:t>Brothaler</a:t>
            </a:r>
            <a:endParaRPr lang="ru-RU" sz="2000" dirty="0" smtClean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64009" y="1895326"/>
            <a:ext cx="8208912" cy="658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u-RU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СПАСИБО ЗА ВНИМАНИЕ!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Таблица 1"/>
          <p:cNvGraphicFramePr>
            <a:graphicFrameLocks noGrp="1"/>
          </p:cNvGraphicFramePr>
          <p:nvPr/>
        </p:nvGraphicFramePr>
        <p:xfrm>
          <a:off x="652041" y="1175247"/>
          <a:ext cx="7992888" cy="38194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0200"/>
                <a:gridCol w="6192688"/>
              </a:tblGrid>
              <a:tr h="38162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 smtClean="0"/>
                        <a:t>Термин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0" dirty="0" smtClean="0"/>
                        <a:t>Описание</a:t>
                      </a:r>
                      <a:endParaRPr lang="ru-RU" b="0" dirty="0"/>
                    </a:p>
                  </a:txBody>
                  <a:tcPr/>
                </a:tc>
              </a:tr>
              <a:tr h="604238">
                <a:tc>
                  <a:txBody>
                    <a:bodyPr/>
                    <a:lstStyle/>
                    <a:p>
                      <a:r>
                        <a:rPr lang="en-US" sz="1600" strike="noStrike" dirty="0" err="1" smtClean="0"/>
                        <a:t>Pipleline</a:t>
                      </a:r>
                      <a:endParaRPr lang="ru-RU" sz="1600" strike="noStrik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Конвейер</a:t>
                      </a:r>
                      <a:r>
                        <a:rPr lang="en-US" sz="16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en-US" sz="1600" b="0" i="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ru-RU" sz="16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обычно используемый для иллюстрации того, как</a:t>
                      </a:r>
                      <a:r>
                        <a:rPr lang="ru-RU" sz="1600" b="0" i="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ru-RU" sz="16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связаны</a:t>
                      </a:r>
                      <a:r>
                        <a:rPr lang="ru-RU" sz="1600" b="0" i="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ru-RU" sz="16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события друг с</a:t>
                      </a:r>
                      <a:r>
                        <a:rPr lang="ru-RU" sz="1600" b="0" i="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ru-RU" sz="16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другом</a:t>
                      </a:r>
                      <a:endParaRPr lang="ru-RU" sz="1600" dirty="0"/>
                    </a:p>
                  </a:txBody>
                  <a:tcPr/>
                </a:tc>
              </a:tr>
              <a:tr h="349822">
                <a:tc>
                  <a:txBody>
                    <a:bodyPr/>
                    <a:lstStyle/>
                    <a:p>
                      <a:r>
                        <a:rPr lang="en-US" sz="16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Geometric transformation</a:t>
                      </a:r>
                      <a:endParaRPr lang="ru-RU" sz="1600" b="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Перемещение объекта</a:t>
                      </a:r>
                      <a:r>
                        <a:rPr lang="en-US" sz="16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ru-RU" sz="16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относительно начала координат(движется сам объект).</a:t>
                      </a:r>
                      <a:endParaRPr lang="ru-RU" sz="1600" dirty="0"/>
                    </a:p>
                  </a:txBody>
                  <a:tcPr/>
                </a:tc>
              </a:tr>
              <a:tr h="349822">
                <a:tc>
                  <a:txBody>
                    <a:bodyPr/>
                    <a:lstStyle/>
                    <a:p>
                      <a:r>
                        <a:rPr lang="en-US" sz="1600" b="0" i="0" dirty="0" smtClean="0"/>
                        <a:t>Coordinate</a:t>
                      </a:r>
                    </a:p>
                    <a:p>
                      <a:r>
                        <a:rPr lang="en-US" sz="1600" b="0" i="0" dirty="0" smtClean="0"/>
                        <a:t>transformation</a:t>
                      </a:r>
                      <a:endParaRPr lang="ru-RU" sz="1600" b="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Перемещение </a:t>
                      </a:r>
                      <a:r>
                        <a:rPr lang="ru-RU" sz="16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системы координат</a:t>
                      </a:r>
                      <a:r>
                        <a:rPr lang="en-US" sz="16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ru-RU" sz="16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относительно </a:t>
                      </a:r>
                      <a:r>
                        <a:rPr lang="ru-RU" sz="16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объекта(движется </a:t>
                      </a:r>
                      <a:r>
                        <a:rPr lang="ru-RU" sz="16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система</a:t>
                      </a:r>
                      <a:r>
                        <a:rPr lang="ru-RU" sz="1600" b="0" i="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координат</a:t>
                      </a:r>
                      <a:r>
                        <a:rPr lang="ru-RU" sz="16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).</a:t>
                      </a:r>
                      <a:endParaRPr lang="ru-RU" sz="1600" dirty="0" smtClean="0"/>
                    </a:p>
                  </a:txBody>
                  <a:tcPr/>
                </a:tc>
              </a:tr>
              <a:tr h="349822">
                <a:tc>
                  <a:txBody>
                    <a:bodyPr/>
                    <a:lstStyle/>
                    <a:p>
                      <a:r>
                        <a:rPr lang="en-US" sz="1600" b="0" i="0" dirty="0" smtClean="0"/>
                        <a:t>Rotate</a:t>
                      </a:r>
                      <a:endParaRPr lang="ru-RU" sz="1600" b="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Вращение объекта.</a:t>
                      </a:r>
                      <a:endParaRPr lang="ru-RU" sz="1600" dirty="0"/>
                    </a:p>
                  </a:txBody>
                  <a:tcPr/>
                </a:tc>
              </a:tr>
              <a:tr h="349822">
                <a:tc>
                  <a:txBody>
                    <a:bodyPr/>
                    <a:lstStyle/>
                    <a:p>
                      <a:r>
                        <a:rPr lang="en-US" sz="1600" b="0" i="0" dirty="0" smtClean="0"/>
                        <a:t>Scaling</a:t>
                      </a:r>
                      <a:endParaRPr lang="ru-RU" sz="1600" b="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Масштабирование.</a:t>
                      </a:r>
                      <a:endParaRPr lang="ru-RU" sz="1600" dirty="0"/>
                    </a:p>
                  </a:txBody>
                  <a:tcPr/>
                </a:tc>
              </a:tr>
              <a:tr h="628969">
                <a:tc>
                  <a:txBody>
                    <a:bodyPr/>
                    <a:lstStyle/>
                    <a:p>
                      <a:r>
                        <a:rPr lang="en-US" sz="1600" b="0" i="0" dirty="0" smtClean="0"/>
                        <a:t>Lighting</a:t>
                      </a:r>
                      <a:r>
                        <a:rPr lang="en-US" sz="1600" b="0" i="0" baseline="0" dirty="0" smtClean="0"/>
                        <a:t> </a:t>
                      </a:r>
                      <a:endParaRPr lang="ru-RU" sz="1600" b="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dirty="0" err="1" smtClean="0"/>
                        <a:t>Рассчитывание</a:t>
                      </a:r>
                      <a:r>
                        <a:rPr lang="ru-RU" sz="1600" baseline="0" dirty="0" smtClean="0"/>
                        <a:t> освещение каждого объекта и сохранение данных.</a:t>
                      </a:r>
                      <a:endParaRPr lang="ru-RU" sz="1600" dirty="0"/>
                    </a:p>
                  </a:txBody>
                  <a:tcPr/>
                </a:tc>
              </a:tr>
              <a:tr h="346764">
                <a:tc>
                  <a:txBody>
                    <a:bodyPr/>
                    <a:lstStyle/>
                    <a:p>
                      <a:r>
                        <a:rPr lang="en-US" sz="1600" b="0" i="0" dirty="0" smtClean="0"/>
                        <a:t>Clipping</a:t>
                      </a:r>
                      <a:endParaRPr lang="ru-RU" sz="1600" b="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dirty="0" smtClean="0"/>
                        <a:t>Удаление</a:t>
                      </a:r>
                      <a:r>
                        <a:rPr lang="ru-RU" sz="1600" baseline="0" dirty="0" smtClean="0"/>
                        <a:t> объектов, не видимых пользователю.</a:t>
                      </a:r>
                      <a:endParaRPr lang="ru-RU" sz="1600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Таблица 2"/>
          <p:cNvGraphicFramePr>
            <a:graphicFrameLocks noGrp="1"/>
          </p:cNvGraphicFramePr>
          <p:nvPr/>
        </p:nvGraphicFramePr>
        <p:xfrm>
          <a:off x="652041" y="1103238"/>
          <a:ext cx="7992888" cy="3998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4216"/>
                <a:gridCol w="6048672"/>
              </a:tblGrid>
              <a:tr h="36786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 smtClean="0"/>
                        <a:t>Термин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0" dirty="0" smtClean="0"/>
                        <a:t>Описание</a:t>
                      </a:r>
                      <a:endParaRPr lang="ru-RU" b="0" dirty="0"/>
                    </a:p>
                  </a:txBody>
                  <a:tcPr/>
                </a:tc>
              </a:tr>
              <a:tr h="582454">
                <a:tc>
                  <a:txBody>
                    <a:bodyPr/>
                    <a:lstStyle/>
                    <a:p>
                      <a:r>
                        <a:rPr lang="en-US" sz="1600" i="0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Rasterization</a:t>
                      </a:r>
                      <a:endParaRPr lang="ru-RU" sz="1600" b="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dirty="0" smtClean="0"/>
                        <a:t>Разделение изображения</a:t>
                      </a:r>
                      <a:r>
                        <a:rPr lang="ru-RU" sz="1600" baseline="0" dirty="0" smtClean="0"/>
                        <a:t> на отдельные фрагменты, которые выступают в роли единых пикселей.</a:t>
                      </a:r>
                      <a:endParaRPr lang="ru-RU" sz="1600" dirty="0"/>
                    </a:p>
                  </a:txBody>
                  <a:tcPr/>
                </a:tc>
              </a:tr>
              <a:tr h="558241">
                <a:tc>
                  <a:txBody>
                    <a:bodyPr/>
                    <a:lstStyle/>
                    <a:p>
                      <a:r>
                        <a:rPr lang="en-US" sz="16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Perspective</a:t>
                      </a:r>
                      <a:r>
                        <a:rPr lang="ru-RU" sz="16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projection</a:t>
                      </a:r>
                      <a:endParaRPr lang="ru-RU" sz="1600" b="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Отображение виртуального мира</a:t>
                      </a:r>
                      <a:r>
                        <a:rPr lang="ru-RU" sz="1600" b="0" i="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на экран с соблюдением уменьшения размеров объектов, расположенный вдали.</a:t>
                      </a:r>
                      <a:endParaRPr lang="ru-RU" sz="1600" dirty="0"/>
                    </a:p>
                  </a:txBody>
                  <a:tcPr/>
                </a:tc>
              </a:tr>
              <a:tr h="558241">
                <a:tc>
                  <a:txBody>
                    <a:bodyPr/>
                    <a:lstStyle/>
                    <a:p>
                      <a:r>
                        <a:rPr lang="en-US" sz="1600" b="0" i="0" dirty="0" smtClean="0"/>
                        <a:t>Viewport</a:t>
                      </a:r>
                      <a:endParaRPr lang="ru-RU" sz="1600" b="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Определяет пространство в</a:t>
                      </a:r>
                      <a:r>
                        <a:rPr lang="ru-RU" sz="1600" b="0" i="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нормализованных координатах, в котором и будет происходить </a:t>
                      </a:r>
                      <a:r>
                        <a:rPr lang="ru-RU" sz="1600" b="0" i="0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рендеринг</a:t>
                      </a:r>
                      <a:r>
                        <a:rPr lang="ru-RU" sz="1600" b="0" i="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(</a:t>
                      </a:r>
                      <a:r>
                        <a:rPr lang="ru-RU" sz="1600" b="0" i="0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отрисовка</a:t>
                      </a:r>
                      <a:r>
                        <a:rPr lang="ru-RU" sz="1600" b="0" i="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).</a:t>
                      </a:r>
                      <a:endParaRPr lang="ru-RU" sz="1600" dirty="0" smtClean="0"/>
                    </a:p>
                  </a:txBody>
                  <a:tcPr/>
                </a:tc>
              </a:tr>
              <a:tr h="1028339">
                <a:tc>
                  <a:txBody>
                    <a:bodyPr/>
                    <a:lstStyle/>
                    <a:p>
                      <a:r>
                        <a:rPr lang="en-US" sz="1600" b="0" i="0" dirty="0" smtClean="0"/>
                        <a:t>Frustum</a:t>
                      </a:r>
                      <a:endParaRPr lang="ru-RU" sz="1600" b="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Это усеченная пирамида, образуемая шестью плоскостями. Её вершина - "глаз" игрока, или позиция камеры. Плоскости её проходят через стороны экрана монитора.</a:t>
                      </a:r>
                      <a:r>
                        <a:rPr lang="ru-RU" sz="1600" b="0" i="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ru-RU" sz="16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Всё, что не попадает в эту пирамиду, </a:t>
                      </a:r>
                      <a:r>
                        <a:rPr lang="ru-RU" sz="1600" b="0" i="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отрисовываться</a:t>
                      </a:r>
                      <a:r>
                        <a:rPr lang="ru-RU" sz="1600" b="0" i="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не будет</a:t>
                      </a:r>
                      <a:r>
                        <a:rPr lang="ru-RU" sz="16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ru-RU" sz="1600" dirty="0"/>
                    </a:p>
                  </a:txBody>
                  <a:tcPr/>
                </a:tc>
              </a:tr>
              <a:tr h="793290">
                <a:tc>
                  <a:txBody>
                    <a:bodyPr/>
                    <a:lstStyle/>
                    <a:p>
                      <a:r>
                        <a:rPr lang="en-US" sz="16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GL_TRIANGLE_STRIP</a:t>
                      </a:r>
                      <a:endParaRPr lang="ru-RU" sz="1600" b="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dirty="0" smtClean="0"/>
                        <a:t>Это</a:t>
                      </a:r>
                      <a:r>
                        <a:rPr lang="ru-RU" sz="1600" baseline="0" dirty="0" smtClean="0"/>
                        <a:t> способ соединения вершин, при котором </a:t>
                      </a:r>
                      <a:r>
                        <a:rPr lang="ru-RU" sz="16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каждая следующая вершина задает треугольник вместе с двумя предыдущими </a:t>
                      </a:r>
                      <a:endParaRPr lang="ru-RU" sz="1600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08025" y="959222"/>
            <a:ext cx="828092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u-RU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Общие положения</a:t>
            </a:r>
          </a:p>
          <a:p>
            <a:r>
              <a:rPr lang="ru-RU" sz="3200" b="1" dirty="0" smtClean="0"/>
              <a:t>Требования к графическому дизайну проекта</a:t>
            </a:r>
            <a:endParaRPr lang="ru-RU" sz="3200" b="1" dirty="0"/>
          </a:p>
        </p:txBody>
      </p:sp>
      <p:sp>
        <p:nvSpPr>
          <p:cNvPr id="5" name="Subtitle 4"/>
          <p:cNvSpPr txBox="1">
            <a:spLocks/>
          </p:cNvSpPr>
          <p:nvPr/>
        </p:nvSpPr>
        <p:spPr>
          <a:xfrm>
            <a:off x="940073" y="2399382"/>
            <a:ext cx="6840760" cy="13849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rtlCol="0">
            <a:spAutoFit/>
          </a:bodyPr>
          <a:lstStyle/>
          <a:p>
            <a:pPr lvl="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ru-RU" sz="2000" dirty="0" smtClean="0">
                <a:solidFill>
                  <a:schemeClr val="tx2">
                    <a:lumMod val="75000"/>
                  </a:schemeClr>
                </a:solidFill>
              </a:rPr>
              <a:t>На стартовом изображении не должно быть большого объема текстовой информации</a:t>
            </a:r>
          </a:p>
          <a:p>
            <a:pPr lvl="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ru-RU" sz="2000" dirty="0" smtClean="0">
                <a:solidFill>
                  <a:schemeClr val="tx2">
                    <a:lumMod val="75000"/>
                  </a:schemeClr>
                </a:solidFill>
              </a:rPr>
              <a:t>В дизайне проекта не должны присутствовать много сливающегося текста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08025" y="959222"/>
            <a:ext cx="8208912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u-RU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Функциональные требования</a:t>
            </a:r>
          </a:p>
          <a:p>
            <a:pPr algn="ctr"/>
            <a:r>
              <a:rPr lang="ru-RU" sz="3200" b="1" dirty="0" smtClean="0"/>
              <a:t>Требования к представлению проекта</a:t>
            </a:r>
            <a:endParaRPr lang="ru-RU" sz="3200" b="1" dirty="0"/>
          </a:p>
        </p:txBody>
      </p:sp>
      <p:sp>
        <p:nvSpPr>
          <p:cNvPr id="5" name="Subtitle 4"/>
          <p:cNvSpPr txBox="1">
            <a:spLocks/>
          </p:cNvSpPr>
          <p:nvPr/>
        </p:nvSpPr>
        <p:spPr>
          <a:xfrm>
            <a:off x="940073" y="2327374"/>
            <a:ext cx="6840760" cy="7078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rtlCol="0">
            <a:spAutoFit/>
          </a:bodyPr>
          <a:lstStyle/>
          <a:p>
            <a:pPr lvl="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ru-RU" sz="2000" dirty="0" smtClean="0">
                <a:solidFill>
                  <a:schemeClr val="tx2">
                    <a:lumMod val="75000"/>
                  </a:schemeClr>
                </a:solidFill>
              </a:rPr>
              <a:t>Начальная разметка проекта должна содержать изображение и стартовую кнопку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08025" y="3119462"/>
            <a:ext cx="82089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b="1" dirty="0" smtClean="0"/>
              <a:t>Требования к системе управления</a:t>
            </a:r>
            <a:endParaRPr lang="ru-RU" sz="3200" b="1" dirty="0"/>
          </a:p>
        </p:txBody>
      </p:sp>
      <p:sp>
        <p:nvSpPr>
          <p:cNvPr id="7" name="Subtitle 4"/>
          <p:cNvSpPr txBox="1">
            <a:spLocks/>
          </p:cNvSpPr>
          <p:nvPr/>
        </p:nvSpPr>
        <p:spPr>
          <a:xfrm>
            <a:off x="940073" y="3839542"/>
            <a:ext cx="6840760" cy="7078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rtlCol="0">
            <a:spAutoFit/>
          </a:bodyPr>
          <a:lstStyle/>
          <a:p>
            <a:pPr lvl="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ru-RU" sz="2000" dirty="0" smtClean="0">
                <a:solidFill>
                  <a:schemeClr val="tx2">
                    <a:lumMod val="75000"/>
                  </a:schemeClr>
                </a:solidFill>
              </a:rPr>
              <a:t>Переход между разметка должен осуществляться с помощью </a:t>
            </a:r>
            <a:r>
              <a:rPr lang="ru-RU" sz="2000" dirty="0" smtClean="0">
                <a:solidFill>
                  <a:schemeClr val="tx2">
                    <a:lumMod val="75000"/>
                  </a:schemeClr>
                </a:solidFill>
              </a:rPr>
              <a:t>кнопок</a:t>
            </a:r>
            <a:endParaRPr lang="ru-RU" sz="2000" dirty="0" smtClean="0">
              <a:solidFill>
                <a:schemeClr val="tx2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47985" y="959222"/>
            <a:ext cx="8856984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u-RU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Требования к видам обеспечения</a:t>
            </a:r>
          </a:p>
          <a:p>
            <a:pPr algn="ctr"/>
            <a:r>
              <a:rPr lang="ru-RU" sz="3200" b="1" dirty="0" smtClean="0"/>
              <a:t>Требования к информационному обеспечению</a:t>
            </a:r>
            <a:endParaRPr lang="ru-RU" sz="3200" b="1" dirty="0"/>
          </a:p>
        </p:txBody>
      </p:sp>
      <p:sp>
        <p:nvSpPr>
          <p:cNvPr id="4" name="Subtitle 4"/>
          <p:cNvSpPr txBox="1">
            <a:spLocks/>
          </p:cNvSpPr>
          <p:nvPr/>
        </p:nvSpPr>
        <p:spPr>
          <a:xfrm>
            <a:off x="940073" y="2399382"/>
            <a:ext cx="6840760" cy="14465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rtlCol="0">
            <a:spAutoFit/>
          </a:bodyPr>
          <a:lstStyle/>
          <a:p>
            <a:pPr lvl="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ru-RU" sz="2000" dirty="0" smtClean="0">
                <a:solidFill>
                  <a:schemeClr val="tx2">
                    <a:lumMod val="75000"/>
                  </a:schemeClr>
                </a:solidFill>
              </a:rPr>
              <a:t>Для реализации всех составляющих </a:t>
            </a:r>
            <a:r>
              <a:rPr lang="ru-RU" sz="2000" dirty="0" smtClean="0">
                <a:solidFill>
                  <a:schemeClr val="tx2">
                    <a:lumMod val="75000"/>
                  </a:schemeClr>
                </a:solidFill>
              </a:rPr>
              <a:t>проекта </a:t>
            </a:r>
            <a:r>
              <a:rPr lang="ru-RU" sz="2000" dirty="0" smtClean="0">
                <a:solidFill>
                  <a:schemeClr val="tx2">
                    <a:lumMod val="75000"/>
                  </a:schemeClr>
                </a:solidFill>
              </a:rPr>
              <a:t>необходимо использовать язык </a:t>
            </a:r>
            <a:r>
              <a:rPr lang="en-US" sz="2000" dirty="0" smtClean="0">
                <a:solidFill>
                  <a:schemeClr val="tx2">
                    <a:lumMod val="75000"/>
                  </a:schemeClr>
                </a:solidFill>
              </a:rPr>
              <a:t>Java</a:t>
            </a:r>
            <a:endParaRPr lang="ru-RU" sz="2000" dirty="0" smtClean="0">
              <a:solidFill>
                <a:schemeClr val="tx2">
                  <a:lumMod val="75000"/>
                </a:schemeClr>
              </a:solidFill>
            </a:endParaRPr>
          </a:p>
          <a:p>
            <a:pPr lvl="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ru-RU" sz="2000" dirty="0" smtClean="0">
                <a:solidFill>
                  <a:schemeClr val="tx2">
                    <a:lumMod val="75000"/>
                  </a:schemeClr>
                </a:solidFill>
              </a:rPr>
              <a:t>Все рисунки должны быть в формате </a:t>
            </a:r>
            <a:r>
              <a:rPr lang="ru-RU" sz="2000" dirty="0" err="1" smtClean="0">
                <a:solidFill>
                  <a:schemeClr val="tx2">
                    <a:lumMod val="75000"/>
                  </a:schemeClr>
                </a:solidFill>
              </a:rPr>
              <a:t>gif</a:t>
            </a:r>
            <a:r>
              <a:rPr lang="ru-RU" sz="2000" dirty="0" smtClean="0">
                <a:solidFill>
                  <a:schemeClr val="tx2">
                    <a:lumMod val="75000"/>
                  </a:schemeClr>
                </a:solidFill>
              </a:rPr>
              <a:t> или </a:t>
            </a:r>
            <a:r>
              <a:rPr lang="ru-RU" sz="2000" dirty="0" err="1" smtClean="0">
                <a:solidFill>
                  <a:schemeClr val="tx2">
                    <a:lumMod val="75000"/>
                  </a:schemeClr>
                </a:solidFill>
              </a:rPr>
              <a:t>jpg</a:t>
            </a:r>
            <a:endParaRPr lang="ru-RU" sz="2000" dirty="0" smtClean="0">
              <a:solidFill>
                <a:schemeClr val="tx2">
                  <a:lumMod val="75000"/>
                </a:schemeClr>
              </a:solidFill>
            </a:endParaRPr>
          </a:p>
          <a:p>
            <a:pPr lvl="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ru-RU" sz="2000" dirty="0" smtClean="0">
                <a:solidFill>
                  <a:schemeClr val="tx2">
                    <a:lumMod val="75000"/>
                  </a:schemeClr>
                </a:solidFill>
              </a:rPr>
              <a:t>Объём одной картинки не должен превышать 1500 КБ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568</TotalTime>
  <Words>992</Words>
  <Application>Microsoft Office PowerPoint</Application>
  <PresentationFormat>Произвольный</PresentationFormat>
  <Paragraphs>143</Paragraphs>
  <Slides>44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44</vt:i4>
      </vt:variant>
    </vt:vector>
  </HeadingPairs>
  <TitlesOfParts>
    <vt:vector size="45" baseType="lpstr">
      <vt:lpstr>Тема Office</vt:lpstr>
      <vt:lpstr>Слайд 1</vt:lpstr>
      <vt:lpstr>Слайд 2</vt:lpstr>
      <vt:lpstr>Слайд 3</vt:lpstr>
      <vt:lpstr>Слайд 4</vt:lpstr>
      <vt:lpstr>Слайд 5</vt:lpstr>
      <vt:lpstr>Слайд 6</vt:lpstr>
      <vt:lpstr>Слайд 7</vt:lpstr>
      <vt:lpstr>Слайд 8</vt:lpstr>
      <vt:lpstr>Слайд 9</vt:lpstr>
      <vt:lpstr>Слайд 10</vt:lpstr>
      <vt:lpstr>Слайд 11</vt:lpstr>
      <vt:lpstr>Слайд 12</vt:lpstr>
      <vt:lpstr>Слайд 13</vt:lpstr>
      <vt:lpstr>Слайд 14</vt:lpstr>
      <vt:lpstr>Слайд 15</vt:lpstr>
      <vt:lpstr>Слайд 16</vt:lpstr>
      <vt:lpstr>Слайд 17</vt:lpstr>
      <vt:lpstr>Слайд 18</vt:lpstr>
      <vt:lpstr>Слайд 19</vt:lpstr>
      <vt:lpstr>Слайд 20</vt:lpstr>
      <vt:lpstr>Слайд 21</vt:lpstr>
      <vt:lpstr>Слайд 22</vt:lpstr>
      <vt:lpstr>Слайд 23</vt:lpstr>
      <vt:lpstr>Слайд 24</vt:lpstr>
      <vt:lpstr>Слайд 25</vt:lpstr>
      <vt:lpstr>Слайд 26</vt:lpstr>
      <vt:lpstr>Слайд 27</vt:lpstr>
      <vt:lpstr>Слайд 28</vt:lpstr>
      <vt:lpstr>Слайд 29</vt:lpstr>
      <vt:lpstr>Слайд 30</vt:lpstr>
      <vt:lpstr>Слайд 31</vt:lpstr>
      <vt:lpstr>Слайд 32</vt:lpstr>
      <vt:lpstr>Слайд 33</vt:lpstr>
      <vt:lpstr>Слайд 34</vt:lpstr>
      <vt:lpstr>Слайд 35</vt:lpstr>
      <vt:lpstr>Слайд 36</vt:lpstr>
      <vt:lpstr>Слайд 37</vt:lpstr>
      <vt:lpstr>Слайд 38</vt:lpstr>
      <vt:lpstr>Слайд 39</vt:lpstr>
      <vt:lpstr>Слайд 40</vt:lpstr>
      <vt:lpstr>Слайд 41</vt:lpstr>
      <vt:lpstr>Слайд 42</vt:lpstr>
      <vt:lpstr>Слайд 43</vt:lpstr>
      <vt:lpstr>Слайд 44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pankina_y</dc:creator>
  <cp:lastModifiedBy>Костя</cp:lastModifiedBy>
  <cp:revision>88</cp:revision>
  <dcterms:created xsi:type="dcterms:W3CDTF">2015-01-15T10:17:16Z</dcterms:created>
  <dcterms:modified xsi:type="dcterms:W3CDTF">2015-04-28T14:11:29Z</dcterms:modified>
</cp:coreProperties>
</file>